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ppt/notesSlides/notesSlide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5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6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374" r:id="rId2"/>
    <p:sldId id="375" r:id="rId3"/>
    <p:sldId id="377" r:id="rId4"/>
    <p:sldId id="383" r:id="rId5"/>
    <p:sldId id="335" r:id="rId6"/>
    <p:sldId id="387" r:id="rId7"/>
    <p:sldId id="388" r:id="rId8"/>
    <p:sldId id="391" r:id="rId9"/>
    <p:sldId id="389" r:id="rId10"/>
    <p:sldId id="390" r:id="rId11"/>
    <p:sldId id="396" r:id="rId12"/>
    <p:sldId id="393" r:id="rId13"/>
    <p:sldId id="267" r:id="rId14"/>
    <p:sldId id="394" r:id="rId15"/>
    <p:sldId id="385" r:id="rId16"/>
    <p:sldId id="398" r:id="rId17"/>
    <p:sldId id="397" r:id="rId18"/>
    <p:sldId id="268" r:id="rId19"/>
    <p:sldId id="399" r:id="rId20"/>
    <p:sldId id="400" r:id="rId21"/>
    <p:sldId id="401" r:id="rId22"/>
    <p:sldId id="351" r:id="rId23"/>
    <p:sldId id="402" r:id="rId24"/>
    <p:sldId id="404" r:id="rId25"/>
    <p:sldId id="352" r:id="rId26"/>
    <p:sldId id="410" r:id="rId27"/>
    <p:sldId id="408" r:id="rId28"/>
    <p:sldId id="409" r:id="rId29"/>
    <p:sldId id="428" r:id="rId30"/>
    <p:sldId id="407" r:id="rId31"/>
    <p:sldId id="436" r:id="rId32"/>
    <p:sldId id="437" r:id="rId33"/>
    <p:sldId id="438" r:id="rId34"/>
    <p:sldId id="411" r:id="rId35"/>
    <p:sldId id="412" r:id="rId36"/>
    <p:sldId id="413" r:id="rId37"/>
    <p:sldId id="414" r:id="rId38"/>
    <p:sldId id="415" r:id="rId39"/>
    <p:sldId id="353" r:id="rId40"/>
    <p:sldId id="439" r:id="rId41"/>
    <p:sldId id="417" r:id="rId42"/>
    <p:sldId id="416" r:id="rId43"/>
    <p:sldId id="420" r:id="rId44"/>
    <p:sldId id="421" r:id="rId45"/>
    <p:sldId id="422" r:id="rId46"/>
    <p:sldId id="423" r:id="rId47"/>
    <p:sldId id="418" r:id="rId48"/>
    <p:sldId id="355" r:id="rId49"/>
    <p:sldId id="424" r:id="rId50"/>
    <p:sldId id="425" r:id="rId51"/>
    <p:sldId id="426" r:id="rId52"/>
    <p:sldId id="427" r:id="rId53"/>
    <p:sldId id="430" r:id="rId54"/>
    <p:sldId id="357" r:id="rId55"/>
    <p:sldId id="442" r:id="rId56"/>
    <p:sldId id="431" r:id="rId57"/>
    <p:sldId id="432" r:id="rId58"/>
    <p:sldId id="433" r:id="rId59"/>
    <p:sldId id="372" r:id="rId60"/>
    <p:sldId id="364" r:id="rId61"/>
    <p:sldId id="366" r:id="rId62"/>
    <p:sldId id="367" r:id="rId63"/>
    <p:sldId id="440" r:id="rId64"/>
    <p:sldId id="429" r:id="rId65"/>
    <p:sldId id="441" r:id="rId66"/>
    <p:sldId id="260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809"/>
    <a:srgbClr val="0221DE"/>
    <a:srgbClr val="8EFD5D"/>
    <a:srgbClr val="43C1F5"/>
    <a:srgbClr val="F8F504"/>
    <a:srgbClr val="41FB33"/>
    <a:srgbClr val="BAFFF5"/>
    <a:srgbClr val="F85AFA"/>
    <a:srgbClr val="F8C7A7"/>
    <a:srgbClr val="F0E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1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72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slide" Target="../slides/slide57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slide" Target="../slides/slide58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1141413" y="754063"/>
            <a:ext cx="4391025" cy="3294062"/>
          </a:xfrm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sp>
      <p:sp>
        <p:nvSpPr>
          <p:cNvPr id="240643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3" name="灯片编号占位符 3"/>
          <p:cNvSpPr txBox="1">
            <a:spLocks noGrp="1"/>
          </p:cNvSpPr>
          <p:nvPr>
            <p:ph type="sldNum"/>
            <p:custDataLst>
              <p:tags r:id="rId3"/>
            </p:custDataLst>
          </p:nvPr>
        </p:nvSpPr>
        <p:spPr>
          <a:xfrm>
            <a:off x="3883025" y="8686800"/>
            <a:ext cx="2974975" cy="457200"/>
          </a:xfrm>
          <a:prstGeom prst="rect">
            <a:avLst/>
          </a:prstGeom>
          <a:ln w="1"/>
        </p:spPr>
        <p:txBody>
          <a:bodyPr/>
          <a:lstStyle/>
          <a:p>
            <a:pPr algn="r"/>
            <a:fld id="{56907ECE-D70F-4C19-A85E-24B90409405D}" type="slidenum">
              <a:rPr lang="zh-CN" altLang="en-US" sz="12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/>
                <a:ea typeface="等线"/>
                <a:cs typeface="等线"/>
              </a:rPr>
              <a:pPr algn="r"/>
              <a:t>7</a:t>
            </a:fld>
            <a:endParaRPr lang="zh-CN" altLang="en-US" sz="12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/>
              <a:ea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62234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2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1141413" y="754063"/>
            <a:ext cx="4391025" cy="3294062"/>
          </a:xfrm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sp>
      <p:sp>
        <p:nvSpPr>
          <p:cNvPr id="241667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1" name="灯片编号占位符 3"/>
          <p:cNvSpPr txBox="1">
            <a:spLocks noGrp="1"/>
          </p:cNvSpPr>
          <p:nvPr>
            <p:ph type="sldNum"/>
            <p:custDataLst>
              <p:tags r:id="rId3"/>
            </p:custDataLst>
          </p:nvPr>
        </p:nvSpPr>
        <p:spPr>
          <a:xfrm>
            <a:off x="3883025" y="8686800"/>
            <a:ext cx="2974975" cy="457200"/>
          </a:xfrm>
          <a:prstGeom prst="rect">
            <a:avLst/>
          </a:prstGeom>
          <a:ln w="1"/>
        </p:spPr>
        <p:txBody>
          <a:bodyPr/>
          <a:lstStyle/>
          <a:p>
            <a:pPr algn="r"/>
            <a:fld id="{9CCF82A1-0428-4CB9-99CF-F4E4C9B2914B}" type="slidenum">
              <a:rPr lang="zh-CN" altLang="en-US" sz="12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/>
                <a:ea typeface="等线"/>
                <a:cs typeface="等线"/>
              </a:rPr>
              <a:pPr algn="r"/>
              <a:t>9</a:t>
            </a:fld>
            <a:endParaRPr lang="zh-CN" altLang="en-US" sz="12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/>
              <a:ea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5155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1141413" y="754063"/>
            <a:ext cx="4391025" cy="3294062"/>
          </a:xfrm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sp>
      <p:sp>
        <p:nvSpPr>
          <p:cNvPr id="242691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1" name="灯片编号占位符 3"/>
          <p:cNvSpPr txBox="1">
            <a:spLocks noGrp="1"/>
          </p:cNvSpPr>
          <p:nvPr>
            <p:ph type="sldNum"/>
            <p:custDataLst>
              <p:tags r:id="rId3"/>
            </p:custDataLst>
          </p:nvPr>
        </p:nvSpPr>
        <p:spPr>
          <a:xfrm>
            <a:off x="3883025" y="8686800"/>
            <a:ext cx="2974975" cy="457200"/>
          </a:xfrm>
          <a:prstGeom prst="rect">
            <a:avLst/>
          </a:prstGeom>
          <a:ln w="1"/>
        </p:spPr>
        <p:txBody>
          <a:bodyPr/>
          <a:lstStyle/>
          <a:p>
            <a:pPr algn="r"/>
            <a:fld id="{E43E93AC-187B-4F3B-8B50-40FBE49C05F6}" type="slidenum">
              <a:rPr lang="zh-CN" altLang="en-US" sz="12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/>
                <a:ea typeface="等线"/>
                <a:cs typeface="等线"/>
              </a:rPr>
              <a:pPr algn="r"/>
              <a:t>10</a:t>
            </a:fld>
            <a:endParaRPr lang="zh-CN" altLang="en-US" sz="12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/>
              <a:ea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76419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B242962-4F4D-468F-92E9-2EAA21922D73}" type="slidenum">
              <a:rPr lang="en-US" altLang="zh-CN"/>
              <a:pPr eaLnBrk="1" hangingPunct="1"/>
              <a:t>35</a:t>
            </a:fld>
            <a:endParaRPr lang="en-US" altLang="zh-CN"/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0457865-EC62-4A24-B55E-F1AA52138EEF}" type="slidenum">
              <a:rPr lang="en-US" altLang="zh-CN" sz="1200">
                <a:latin typeface="Tahoma" panose="020B0604030504040204" pitchFamily="34" charset="0"/>
              </a:rPr>
              <a:pPr algn="r" eaLnBrk="1" hangingPunct="1"/>
              <a:t>35</a:t>
            </a:fld>
            <a:endParaRPr lang="en-US" altLang="zh-CN" sz="1200">
              <a:latin typeface="Tahoma" panose="020B0604030504040204" pitchFamily="34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49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1141413" y="754063"/>
            <a:ext cx="4391025" cy="3294062"/>
          </a:xfrm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sp>
      <p:sp>
        <p:nvSpPr>
          <p:cNvPr id="248835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219" name="灯片编号占位符 3"/>
          <p:cNvSpPr txBox="1">
            <a:spLocks noGrp="1"/>
          </p:cNvSpPr>
          <p:nvPr>
            <p:ph type="sldNum"/>
            <p:custDataLst>
              <p:tags r:id="rId3"/>
            </p:custDataLst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36E64E9D-C521-436E-97C0-36F52FF5DED0}" type="slidenum">
              <a:rPr lang="zh-CN" altLang="en-US" sz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algn="r"/>
              <a:t>57</a:t>
            </a:fld>
            <a:endParaRPr lang="zh-CN" altLang="en-US" sz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37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xfrm>
            <a:off x="1141413" y="754063"/>
            <a:ext cx="4391025" cy="3294062"/>
          </a:xfrm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sp>
      <p:sp>
        <p:nvSpPr>
          <p:cNvPr id="249859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1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67" name="灯片编号占位符 3"/>
          <p:cNvSpPr txBox="1">
            <a:spLocks noGrp="1"/>
          </p:cNvSpPr>
          <p:nvPr>
            <p:ph type="sldNum"/>
            <p:custDataLst>
              <p:tags r:id="rId3"/>
            </p:custDataLst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20DA7C41-1806-4282-90E9-F08C67F79C72}" type="slidenum">
              <a:rPr lang="zh-CN" altLang="en-US" sz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algn="r"/>
              <a:t>58</a:t>
            </a:fld>
            <a:endParaRPr lang="zh-CN" altLang="en-US" sz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73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35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45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1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793750"/>
          </a:xfrm>
          <a:custGeom>
            <a:avLst/>
            <a:gdLst>
              <a:gd name="T0" fmla="*/ 0 w 9144000"/>
              <a:gd name="T1" fmla="*/ 658367 h 658367"/>
              <a:gd name="T2" fmla="*/ 9144000 w 9144000"/>
              <a:gd name="T3" fmla="*/ 658367 h 658367"/>
              <a:gd name="T4" fmla="*/ 9144000 w 9144000"/>
              <a:gd name="T5" fmla="*/ 0 h 658367"/>
              <a:gd name="T6" fmla="*/ 0 w 9144000"/>
              <a:gd name="T7" fmla="*/ 0 h 658367"/>
              <a:gd name="T8" fmla="*/ 0 w 9144000"/>
              <a:gd name="T9" fmla="*/ 658367 h 658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44000" h="658367">
                <a:moveTo>
                  <a:pt x="0" y="658367"/>
                </a:moveTo>
                <a:lnTo>
                  <a:pt x="9144000" y="658367"/>
                </a:lnTo>
                <a:lnTo>
                  <a:pt x="9144000" y="0"/>
                </a:lnTo>
                <a:lnTo>
                  <a:pt x="0" y="0"/>
                </a:lnTo>
                <a:lnTo>
                  <a:pt x="0" y="658367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" name="object 4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287838" y="790575"/>
            <a:ext cx="534987" cy="192088"/>
          </a:xfrm>
          <a:custGeom>
            <a:avLst/>
            <a:gdLst>
              <a:gd name="T0" fmla="*/ 534924 w 534924"/>
              <a:gd name="T1" fmla="*/ 0 h 192024"/>
              <a:gd name="T2" fmla="*/ 0 w 534924"/>
              <a:gd name="T3" fmla="*/ 0 h 192024"/>
              <a:gd name="T4" fmla="*/ 267462 w 534924"/>
              <a:gd name="T5" fmla="*/ 192024 h 192024"/>
              <a:gd name="T6" fmla="*/ 534924 w 534924"/>
              <a:gd name="T7" fmla="*/ 0 h 192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4924" h="192024">
                <a:moveTo>
                  <a:pt x="534924" y="0"/>
                </a:moveTo>
                <a:lnTo>
                  <a:pt x="0" y="0"/>
                </a:lnTo>
                <a:lnTo>
                  <a:pt x="267462" y="192024"/>
                </a:lnTo>
                <a:lnTo>
                  <a:pt x="534924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B3C2979-6AE3-4ED0-B7DC-36F6DBA8E434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6A2D4D-1699-4098-B6E7-CD20A9728C75}" type="datetime1">
              <a:rPr lang="zh-CN" altLang="en-US"/>
              <a:pPr/>
              <a:t>2020/10/29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50587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E30BEB-B866-43E1-ACE0-6404B76A4160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8214351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C5D5FC-E414-4054-A0D5-B7A2959BC40F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169AD8F-898F-4ADC-823B-86E60E11497C}" type="datetime1">
              <a:rPr lang="zh-CN" altLang="en-US"/>
              <a:pPr/>
              <a:t>2020/10/29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7776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2" Type="http://schemas.openxmlformats.org/officeDocument/2006/relationships/tags" Target="../tags/tag103.xml"/><Relationship Id="rId16" Type="http://schemas.openxmlformats.org/officeDocument/2006/relationships/image" Target="../media/image17.jpe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9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10" Type="http://schemas.openxmlformats.org/officeDocument/2006/relationships/tags" Target="../tags/tag133.xml"/><Relationship Id="rId19" Type="http://schemas.openxmlformats.org/officeDocument/2006/relationships/image" Target="../media/image23.jpe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143.xml"/><Relationship Id="rId7" Type="http://schemas.openxmlformats.org/officeDocument/2006/relationships/image" Target="../media/image24.jpe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4.xml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47.xml"/><Relationship Id="rId7" Type="http://schemas.openxmlformats.org/officeDocument/2006/relationships/image" Target="../media/image27.jpe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31.jpe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30.jpe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29.jpeg"/><Relationship Id="rId5" Type="http://schemas.openxmlformats.org/officeDocument/2006/relationships/tags" Target="../tags/tag154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153.xml"/><Relationship Id="rId9" Type="http://schemas.openxmlformats.org/officeDocument/2006/relationships/tags" Target="../tags/tag1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61.xml"/><Relationship Id="rId7" Type="http://schemas.openxmlformats.org/officeDocument/2006/relationships/image" Target="../media/image33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tags" Target="../tags/tag166.xml"/><Relationship Id="rId7" Type="http://schemas.openxmlformats.org/officeDocument/2006/relationships/image" Target="../media/image35.jpe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9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10" Type="http://schemas.openxmlformats.org/officeDocument/2006/relationships/image" Target="../media/image44.jpeg"/><Relationship Id="rId4" Type="http://schemas.openxmlformats.org/officeDocument/2006/relationships/tags" Target="../tags/tag177.xml"/><Relationship Id="rId9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bbs.smmail.cn/bbs/upload/HtmlEdit/20110112/20110112-120029803.jpg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bbs.smmail.cn/bbs/upload/HtmlEdit/20110112/20110112-131943328.jpg" TargetMode="External"/><Relationship Id="rId3" Type="http://schemas.openxmlformats.org/officeDocument/2006/relationships/control" Target="../activeX/activeX2.xml"/><Relationship Id="rId7" Type="http://schemas.openxmlformats.org/officeDocument/2006/relationships/image" Target="../media/image48.jpe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6" Type="http://schemas.openxmlformats.org/officeDocument/2006/relationships/hyperlink" Target="http://bbs.smmail.cn/bbs/upload/HtmlEdit/20110112/20110112-120127052.jpg" TargetMode="Externa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7.wmf"/><Relationship Id="rId4" Type="http://schemas.openxmlformats.org/officeDocument/2006/relationships/control" Target="../activeX/activeX3.xml"/><Relationship Id="rId9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tags" Target="../tags/tag186.xml"/><Relationship Id="rId7" Type="http://schemas.openxmlformats.org/officeDocument/2006/relationships/image" Target="../media/image69.jpe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image" Target="../media/image71.jpe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74.jpe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24422.htm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80.jpe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79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204.xml"/><Relationship Id="rId7" Type="http://schemas.openxmlformats.org/officeDocument/2006/relationships/image" Target="../media/image82.jpe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208.xml"/><Relationship Id="rId7" Type="http://schemas.openxmlformats.org/officeDocument/2006/relationships/image" Target="../media/image84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tags" Target="../tags/tag213.xml"/><Relationship Id="rId7" Type="http://schemas.openxmlformats.org/officeDocument/2006/relationships/image" Target="../media/image88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tags" Target="../tags/tag226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5" Type="http://schemas.openxmlformats.org/officeDocument/2006/relationships/tags" Target="../tags/tag219.xml"/><Relationship Id="rId10" Type="http://schemas.openxmlformats.org/officeDocument/2006/relationships/tags" Target="../tags/tag224.xml"/><Relationship Id="rId4" Type="http://schemas.openxmlformats.org/officeDocument/2006/relationships/tags" Target="../tags/tag218.xml"/><Relationship Id="rId9" Type="http://schemas.openxmlformats.org/officeDocument/2006/relationships/tags" Target="../tags/tag2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image" Target="../media/image93.jpg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94.jpe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hyperlink" Target="https://baike.so.com/doc/7005213-7228095.html" TargetMode="External"/><Relationship Id="rId5" Type="http://schemas.openxmlformats.org/officeDocument/2006/relationships/hyperlink" Target="https://baike.so.com/doc/5625256-5837875.html" TargetMode="External"/><Relationship Id="rId4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tags" Target="../tags/tag235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9" Type="http://schemas.openxmlformats.org/officeDocument/2006/relationships/image" Target="../media/image9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image" Target="../media/image97.jpeg"/><Relationship Id="rId4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0.jpe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3.jpeg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5.jpeg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4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106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4" Type="http://schemas.openxmlformats.org/officeDocument/2006/relationships/image" Target="../media/image107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3" Type="http://schemas.openxmlformats.org/officeDocument/2006/relationships/tags" Target="../tags/tag24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tags" Target="../tags/tag68.xml"/><Relationship Id="rId3" Type="http://schemas.openxmlformats.org/officeDocument/2006/relationships/tags" Target="../tags/tag45.xml"/><Relationship Id="rId21" Type="http://schemas.openxmlformats.org/officeDocument/2006/relationships/tags" Target="../tags/tag63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oleObject" Target="../embeddings/oleObject1.bin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34" Type="http://schemas.openxmlformats.org/officeDocument/2006/relationships/image" Target="../media/image16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image" Target="../media/image14.jpeg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slideLayout" Target="../slideLayouts/slideLayout12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228600" y="1295400"/>
            <a:ext cx="853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1948</a:t>
            </a:r>
            <a:r>
              <a:rPr lang="zh-CN" altLang="en-US" sz="1600" b="1"/>
              <a:t>年，为争夺巴勒斯坦，以色列和阿拉伯国家之间发生战争。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228600" y="1797050"/>
            <a:ext cx="7802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1956</a:t>
            </a:r>
            <a:r>
              <a:rPr lang="zh-CN" altLang="en-US" sz="1600" b="1"/>
              <a:t>年，英法为夺得苏伊士运河的控制权，与以色列联合，对埃及发动了突然袭击。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228600" y="2300288"/>
            <a:ext cx="8610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1967</a:t>
            </a:r>
            <a:r>
              <a:rPr lang="zh-CN" altLang="en-US" sz="1600" b="1"/>
              <a:t>年</a:t>
            </a:r>
            <a:r>
              <a:rPr lang="en-US" altLang="zh-CN" sz="1600" b="1"/>
              <a:t>6</a:t>
            </a:r>
            <a:r>
              <a:rPr lang="zh-CN" altLang="en-US" sz="1600" b="1"/>
              <a:t>月</a:t>
            </a:r>
            <a:r>
              <a:rPr lang="en-US" altLang="zh-CN" sz="1600" b="1"/>
              <a:t>5</a:t>
            </a:r>
            <a:r>
              <a:rPr lang="zh-CN" altLang="en-US" sz="1600" b="1"/>
              <a:t>日早晨，以色列出动了几乎全部空军，对埃及、叙利亚和伊拉克的一切机场进行    </a:t>
            </a:r>
          </a:p>
          <a:p>
            <a:pPr eaLnBrk="1" hangingPunct="1"/>
            <a:r>
              <a:rPr lang="zh-CN" altLang="en-US" sz="1600" b="1"/>
              <a:t>了闪电式的袭击。 </a:t>
            </a: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228600" y="3048000"/>
            <a:ext cx="4992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1968</a:t>
            </a:r>
            <a:r>
              <a:rPr lang="zh-CN" altLang="en-US" sz="1600" b="1"/>
              <a:t>年下半年开始，埃以双方又进行了两年的战争。 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228600" y="4129088"/>
            <a:ext cx="8064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1982</a:t>
            </a:r>
            <a:r>
              <a:rPr lang="zh-CN" altLang="en-US" sz="1600" b="1"/>
              <a:t>年，以色列借口驻英大使被巴勒斯坦游击队刺杀，对黎巴嫩发动了大规模的进攻。 </a:t>
            </a:r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228600" y="4630738"/>
            <a:ext cx="556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1990</a:t>
            </a:r>
            <a:r>
              <a:rPr lang="zh-CN" altLang="en-US" sz="1600" b="1"/>
              <a:t>年</a:t>
            </a:r>
            <a:r>
              <a:rPr lang="en-US" altLang="zh-CN" sz="1600" b="1"/>
              <a:t>8</a:t>
            </a:r>
            <a:r>
              <a:rPr lang="zh-CN" altLang="en-US" sz="1600" b="1"/>
              <a:t>月，伊拉克大军入侵科威特。</a:t>
            </a:r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228600" y="5133975"/>
            <a:ext cx="434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1991</a:t>
            </a:r>
            <a:r>
              <a:rPr lang="zh-CN" altLang="en-US" sz="1600" b="1" dirty="0"/>
              <a:t>年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月，震惊世界的海湾战争爆发。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228600" y="5637213"/>
            <a:ext cx="586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2003</a:t>
            </a:r>
            <a:r>
              <a:rPr lang="zh-CN" altLang="en-US" sz="1600" b="1" dirty="0"/>
              <a:t>年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月，美国和伊拉克之间爆发了新一轮战争。</a:t>
            </a:r>
          </a:p>
        </p:txBody>
      </p: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268287" y="6308726"/>
            <a:ext cx="793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latin typeface="宋体" panose="02010600030101010101" pitchFamily="2" charset="-122"/>
              </a:rPr>
              <a:t>......</a:t>
            </a:r>
          </a:p>
        </p:txBody>
      </p:sp>
      <p:sp>
        <p:nvSpPr>
          <p:cNvPr id="8203" name="WordArt 11"/>
          <p:cNvSpPr>
            <a:spLocks noChangeArrowheads="1" noChangeShapeType="1" noTextEdit="1"/>
          </p:cNvSpPr>
          <p:nvPr/>
        </p:nvSpPr>
        <p:spPr bwMode="auto">
          <a:xfrm>
            <a:off x="1752600" y="457200"/>
            <a:ext cx="51339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BottomRight">
                <a:rot lat="0" lon="899994" rev="0"/>
              </a:camera>
              <a:lightRig rig="legacyFlat3" dir="b"/>
            </a:scene3d>
            <a:sp3d extrusionH="74600" prstMaterial="legacyMatte">
              <a:extrusionClr>
                <a:schemeClr val="accent2"/>
              </a:extrusionClr>
              <a:contourClr>
                <a:srgbClr val="FFFF00"/>
              </a:contourClr>
            </a:sp3d>
          </a:bodyPr>
          <a:lstStyle/>
          <a:p>
            <a:pPr algn="ctr"/>
            <a:r>
              <a:rPr lang="zh-CN" altLang="en-US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r="100000" b="100000"/>
                  </a:path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一个从没有平静过的地方</a:t>
            </a:r>
          </a:p>
        </p:txBody>
      </p:sp>
      <p:sp>
        <p:nvSpPr>
          <p:cNvPr id="8204" name="AutoShape 12"/>
          <p:cNvSpPr>
            <a:spLocks noChangeArrowheads="1"/>
          </p:cNvSpPr>
          <p:nvPr/>
        </p:nvSpPr>
        <p:spPr bwMode="auto">
          <a:xfrm>
            <a:off x="5867400" y="685800"/>
            <a:ext cx="3276600" cy="681038"/>
          </a:xfrm>
          <a:prstGeom prst="irregularSeal2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6858000" y="8382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冲突不断</a:t>
            </a:r>
          </a:p>
        </p:txBody>
      </p:sp>
      <p:sp>
        <p:nvSpPr>
          <p:cNvPr id="68622" name="Rectangle 14"/>
          <p:cNvSpPr>
            <a:spLocks noChangeArrowheads="1"/>
          </p:cNvSpPr>
          <p:nvPr/>
        </p:nvSpPr>
        <p:spPr bwMode="auto">
          <a:xfrm>
            <a:off x="190500" y="3595688"/>
            <a:ext cx="8032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/>
              <a:t>1980</a:t>
            </a:r>
            <a:r>
              <a:rPr lang="zh-CN" altLang="en-US" sz="1600" b="1"/>
              <a:t>年</a:t>
            </a:r>
            <a:r>
              <a:rPr lang="en-US" altLang="zh-CN" sz="1600" b="1"/>
              <a:t>-1988</a:t>
            </a:r>
            <a:r>
              <a:rPr lang="zh-CN" altLang="en-US" sz="1600" b="1"/>
              <a:t>年，两伊战争。伊拉克发动了对伊朗的全面战争，战争历时</a:t>
            </a:r>
            <a:r>
              <a:rPr lang="en-US" altLang="zh-CN" sz="1600" b="1"/>
              <a:t>8</a:t>
            </a:r>
            <a:r>
              <a:rPr lang="zh-CN" altLang="en-US" sz="1600" b="1"/>
              <a:t>年。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381000" y="304800"/>
            <a:ext cx="1447800" cy="762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 b="1">
                <a:solidFill>
                  <a:schemeClr val="bg1"/>
                </a:solidFill>
                <a:ea typeface="楷体_GB2312" pitchFamily="49" charset="-122"/>
              </a:rPr>
              <a:t>西亚</a:t>
            </a:r>
          </a:p>
        </p:txBody>
      </p:sp>
      <p:sp>
        <p:nvSpPr>
          <p:cNvPr id="2" name="矩形 1"/>
          <p:cNvSpPr/>
          <p:nvPr/>
        </p:nvSpPr>
        <p:spPr>
          <a:xfrm>
            <a:off x="228600" y="6033962"/>
            <a:ext cx="8102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2011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年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03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月到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2014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年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02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月叙利亚内战，已确认造成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98191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人死亡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19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/>
      <p:bldP spid="68611" grpId="0"/>
      <p:bldP spid="68612" grpId="0"/>
      <p:bldP spid="68613" grpId="0"/>
      <p:bldP spid="68614" grpId="0"/>
      <p:bldP spid="68615" grpId="0"/>
      <p:bldP spid="68616" grpId="0"/>
      <p:bldP spid="68617" grpId="0"/>
      <p:bldP spid="68618" grpId="0"/>
      <p:bldP spid="6862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object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600200"/>
            <a:ext cx="5578475" cy="44672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706" name="object 4"/>
          <p:cNvSpPr txBox="1"/>
          <p:nvPr>
            <p:custDataLst>
              <p:tags r:id="rId2"/>
            </p:custDataLst>
          </p:nvPr>
        </p:nvSpPr>
        <p:spPr>
          <a:xfrm>
            <a:off x="2035175" y="184150"/>
            <a:ext cx="5073650" cy="527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sz="2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霍尔木兹海峡——“</a:t>
            </a:r>
            <a:r>
              <a:rPr lang="zh-CN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世界油阀</a:t>
            </a:r>
            <a:r>
              <a:rPr lang="zh-CN" sz="2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</a:p>
        </p:txBody>
      </p:sp>
      <p:sp>
        <p:nvSpPr>
          <p:cNvPr id="167940" name="object 6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037263" y="1600200"/>
            <a:ext cx="2587625" cy="1339850"/>
          </a:xfrm>
          <a:custGeom>
            <a:avLst/>
            <a:gdLst>
              <a:gd name="T0" fmla="*/ 0 w 2587752"/>
              <a:gd name="T1" fmla="*/ 1339596 h 1339596"/>
              <a:gd name="T2" fmla="*/ 2587751 w 2587752"/>
              <a:gd name="T3" fmla="*/ 1339596 h 1339596"/>
              <a:gd name="T4" fmla="*/ 2587751 w 2587752"/>
              <a:gd name="T5" fmla="*/ 0 h 1339596"/>
              <a:gd name="T6" fmla="*/ 0 w 2587752"/>
              <a:gd name="T7" fmla="*/ 0 h 1339596"/>
              <a:gd name="T8" fmla="*/ 0 w 2587752"/>
              <a:gd name="T9" fmla="*/ 1339596 h 1339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7752" h="1339596">
                <a:moveTo>
                  <a:pt x="0" y="1339596"/>
                </a:moveTo>
                <a:lnTo>
                  <a:pt x="2587751" y="1339596"/>
                </a:lnTo>
                <a:lnTo>
                  <a:pt x="2587751" y="0"/>
                </a:lnTo>
                <a:lnTo>
                  <a:pt x="0" y="0"/>
                </a:lnTo>
                <a:lnTo>
                  <a:pt x="0" y="1339596"/>
                </a:lnTo>
                <a:close/>
              </a:path>
            </a:pathLst>
          </a:custGeom>
          <a:solidFill>
            <a:srgbClr val="EDBC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1" name="object 7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037263" y="3027363"/>
            <a:ext cx="2587625" cy="1252537"/>
          </a:xfrm>
          <a:custGeom>
            <a:avLst/>
            <a:gdLst>
              <a:gd name="T0" fmla="*/ 0 w 2587752"/>
              <a:gd name="T1" fmla="*/ 1252727 h 1252727"/>
              <a:gd name="T2" fmla="*/ 2587751 w 2587752"/>
              <a:gd name="T3" fmla="*/ 1252727 h 1252727"/>
              <a:gd name="T4" fmla="*/ 2587751 w 2587752"/>
              <a:gd name="T5" fmla="*/ 0 h 1252727"/>
              <a:gd name="T6" fmla="*/ 0 w 2587752"/>
              <a:gd name="T7" fmla="*/ 0 h 1252727"/>
              <a:gd name="T8" fmla="*/ 0 w 2587752"/>
              <a:gd name="T9" fmla="*/ 1252727 h 125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7752" h="1252727">
                <a:moveTo>
                  <a:pt x="0" y="1252727"/>
                </a:moveTo>
                <a:lnTo>
                  <a:pt x="2587751" y="1252727"/>
                </a:lnTo>
                <a:lnTo>
                  <a:pt x="2587751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DBC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2" name="object 8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037263" y="4365625"/>
            <a:ext cx="2587625" cy="1701800"/>
          </a:xfrm>
          <a:custGeom>
            <a:avLst/>
            <a:gdLst>
              <a:gd name="T0" fmla="*/ 0 w 2587752"/>
              <a:gd name="T1" fmla="*/ 1700783 h 1700783"/>
              <a:gd name="T2" fmla="*/ 2587751 w 2587752"/>
              <a:gd name="T3" fmla="*/ 1700783 h 1700783"/>
              <a:gd name="T4" fmla="*/ 2587751 w 2587752"/>
              <a:gd name="T5" fmla="*/ 0 h 1700783"/>
              <a:gd name="T6" fmla="*/ 0 w 2587752"/>
              <a:gd name="T7" fmla="*/ 0 h 1700783"/>
              <a:gd name="T8" fmla="*/ 0 w 2587752"/>
              <a:gd name="T9" fmla="*/ 1700783 h 1700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7752" h="1700783">
                <a:moveTo>
                  <a:pt x="0" y="1700783"/>
                </a:moveTo>
                <a:lnTo>
                  <a:pt x="2587751" y="1700783"/>
                </a:lnTo>
                <a:lnTo>
                  <a:pt x="2587751" y="0"/>
                </a:lnTo>
                <a:lnTo>
                  <a:pt x="0" y="0"/>
                </a:lnTo>
                <a:lnTo>
                  <a:pt x="0" y="1700783"/>
                </a:lnTo>
                <a:close/>
              </a:path>
            </a:pathLst>
          </a:custGeom>
          <a:solidFill>
            <a:srgbClr val="EDBC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3" name="object 10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824038" y="3038475"/>
            <a:ext cx="334962" cy="347663"/>
          </a:xfrm>
          <a:custGeom>
            <a:avLst/>
            <a:gdLst>
              <a:gd name="T0" fmla="*/ 147646 w 335279"/>
              <a:gd name="T1" fmla="*/ 287539 h 348361"/>
              <a:gd name="T2" fmla="*/ 156266 w 335279"/>
              <a:gd name="T3" fmla="*/ 323942 h 348361"/>
              <a:gd name="T4" fmla="*/ 215319 w 335279"/>
              <a:gd name="T5" fmla="*/ 328927 h 348361"/>
              <a:gd name="T6" fmla="*/ 197695 w 335279"/>
              <a:gd name="T7" fmla="*/ 294395 h 348361"/>
              <a:gd name="T8" fmla="*/ 203895 w 335279"/>
              <a:gd name="T9" fmla="*/ 281420 h 348361"/>
              <a:gd name="T10" fmla="*/ 132538 w 335279"/>
              <a:gd name="T11" fmla="*/ 253487 h 348361"/>
              <a:gd name="T12" fmla="*/ 94903 w 335279"/>
              <a:gd name="T13" fmla="*/ 250484 h 348361"/>
              <a:gd name="T14" fmla="*/ 254112 w 335279"/>
              <a:gd name="T15" fmla="*/ 174625 h 348361"/>
              <a:gd name="T16" fmla="*/ 158535 w 335279"/>
              <a:gd name="T17" fmla="*/ 191293 h 348361"/>
              <a:gd name="T18" fmla="*/ 132538 w 335279"/>
              <a:gd name="T19" fmla="*/ 253487 h 348361"/>
              <a:gd name="T20" fmla="*/ 280314 w 335279"/>
              <a:gd name="T21" fmla="*/ 250316 h 348361"/>
              <a:gd name="T22" fmla="*/ 183390 w 335279"/>
              <a:gd name="T23" fmla="*/ 243213 h 348361"/>
              <a:gd name="T24" fmla="*/ 181353 w 335279"/>
              <a:gd name="T25" fmla="*/ 203597 h 348361"/>
              <a:gd name="T26" fmla="*/ 249231 w 335279"/>
              <a:gd name="T27" fmla="*/ 180339 h 348361"/>
              <a:gd name="T28" fmla="*/ 262000 w 335279"/>
              <a:gd name="T29" fmla="*/ 250316 h 348361"/>
              <a:gd name="T30" fmla="*/ 249231 w 335279"/>
              <a:gd name="T31" fmla="*/ 180339 h 348361"/>
              <a:gd name="T32" fmla="*/ 217828 w 335279"/>
              <a:gd name="T33" fmla="*/ 227557 h 348361"/>
              <a:gd name="T34" fmla="*/ 183641 w 335279"/>
              <a:gd name="T35" fmla="*/ 244855 h 348361"/>
              <a:gd name="T36" fmla="*/ 243839 w 335279"/>
              <a:gd name="T37" fmla="*/ 203708 h 348361"/>
              <a:gd name="T38" fmla="*/ 172465 w 335279"/>
              <a:gd name="T39" fmla="*/ 83438 h 348361"/>
              <a:gd name="T40" fmla="*/ 23828 w 335279"/>
              <a:gd name="T41" fmla="*/ 148874 h 348361"/>
              <a:gd name="T42" fmla="*/ 54356 w 335279"/>
              <a:gd name="T43" fmla="*/ 211709 h 348361"/>
              <a:gd name="T44" fmla="*/ 37591 w 335279"/>
              <a:gd name="T45" fmla="*/ 220472 h 348361"/>
              <a:gd name="T46" fmla="*/ 125525 w 335279"/>
              <a:gd name="T47" fmla="*/ 211709 h 348361"/>
              <a:gd name="T48" fmla="*/ 67127 w 335279"/>
              <a:gd name="T49" fmla="*/ 181851 h 348361"/>
              <a:gd name="T50" fmla="*/ 164972 w 335279"/>
              <a:gd name="T51" fmla="*/ 108838 h 348361"/>
              <a:gd name="T52" fmla="*/ 233567 w 335279"/>
              <a:gd name="T53" fmla="*/ 94106 h 348361"/>
              <a:gd name="T54" fmla="*/ 329068 w 335279"/>
              <a:gd name="T55" fmla="*/ 156463 h 348361"/>
              <a:gd name="T56" fmla="*/ 264921 w 335279"/>
              <a:gd name="T57" fmla="*/ 193548 h 348361"/>
              <a:gd name="T58" fmla="*/ 335090 w 335279"/>
              <a:gd name="T59" fmla="*/ 196850 h 348361"/>
              <a:gd name="T60" fmla="*/ 322579 w 335279"/>
              <a:gd name="T61" fmla="*/ 196850 h 348361"/>
              <a:gd name="T62" fmla="*/ 247435 w 335279"/>
              <a:gd name="T63" fmla="*/ 108838 h 348361"/>
              <a:gd name="T64" fmla="*/ 120184 w 335279"/>
              <a:gd name="T65" fmla="*/ 160089 h 348361"/>
              <a:gd name="T66" fmla="*/ 145378 w 335279"/>
              <a:gd name="T67" fmla="*/ 195086 h 348361"/>
              <a:gd name="T68" fmla="*/ 254112 w 335279"/>
              <a:gd name="T69" fmla="*/ 174625 h 348361"/>
              <a:gd name="T70" fmla="*/ 183769 w 335279"/>
              <a:gd name="T71" fmla="*/ 152400 h 348361"/>
              <a:gd name="T72" fmla="*/ 308689 w 335279"/>
              <a:gd name="T73" fmla="*/ 110871 h 348361"/>
              <a:gd name="T74" fmla="*/ 307495 w 335279"/>
              <a:gd name="T75" fmla="*/ 112267 h 348361"/>
              <a:gd name="T76" fmla="*/ 201421 w 335279"/>
              <a:gd name="T77" fmla="*/ 167512 h 348361"/>
              <a:gd name="T78" fmla="*/ 329068 w 335279"/>
              <a:gd name="T79" fmla="*/ 156463 h 348361"/>
              <a:gd name="T80" fmla="*/ 283844 w 335279"/>
              <a:gd name="T81" fmla="*/ 139953 h 348361"/>
              <a:gd name="T82" fmla="*/ 302640 w 335279"/>
              <a:gd name="T83" fmla="*/ 156083 h 348361"/>
              <a:gd name="T84" fmla="*/ 280415 w 335279"/>
              <a:gd name="T85" fmla="*/ 75056 h 348361"/>
              <a:gd name="T86" fmla="*/ 310641 w 335279"/>
              <a:gd name="T87" fmla="*/ 108585 h 348361"/>
              <a:gd name="T88" fmla="*/ 200406 w 335279"/>
              <a:gd name="T89" fmla="*/ 67437 h 348361"/>
              <a:gd name="T90" fmla="*/ 238886 w 335279"/>
              <a:gd name="T91" fmla="*/ 87884 h 348361"/>
              <a:gd name="T92" fmla="*/ 102317 w 335279"/>
              <a:gd name="T93" fmla="*/ 29091 h 348361"/>
              <a:gd name="T94" fmla="*/ 96910 w 335279"/>
              <a:gd name="T95" fmla="*/ 64504 h 348361"/>
              <a:gd name="T96" fmla="*/ 135379 w 335279"/>
              <a:gd name="T97" fmla="*/ 78436 h 348361"/>
              <a:gd name="T98" fmla="*/ 128721 w 335279"/>
              <a:gd name="T99" fmla="*/ 41179 h 348361"/>
              <a:gd name="T100" fmla="*/ 160865 w 335279"/>
              <a:gd name="T101" fmla="*/ 7742 h 348361"/>
              <a:gd name="T102" fmla="*/ 158316 w 335279"/>
              <a:gd name="T103" fmla="*/ 44392 h 348361"/>
              <a:gd name="T104" fmla="*/ 200406 w 335279"/>
              <a:gd name="T105" fmla="*/ 67437 h 348361"/>
              <a:gd name="T106" fmla="*/ 200645 w 335279"/>
              <a:gd name="T107" fmla="*/ 62152 h 348361"/>
              <a:gd name="T108" fmla="*/ 192821 w 335279"/>
              <a:gd name="T109" fmla="*/ 27016 h 348361"/>
              <a:gd name="T110" fmla="*/ 210565 w 335279"/>
              <a:gd name="T111" fmla="*/ 55499 h 348361"/>
              <a:gd name="T112" fmla="*/ 210565 w 335279"/>
              <a:gd name="T113" fmla="*/ 55499 h 348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279" h="348361">
                <a:moveTo>
                  <a:pt x="70357" y="243966"/>
                </a:moveTo>
                <a:lnTo>
                  <a:pt x="100141" y="276987"/>
                </a:lnTo>
                <a:lnTo>
                  <a:pt x="147646" y="287539"/>
                </a:lnTo>
                <a:lnTo>
                  <a:pt x="149732" y="299643"/>
                </a:lnTo>
                <a:lnTo>
                  <a:pt x="152603" y="311778"/>
                </a:lnTo>
                <a:lnTo>
                  <a:pt x="156266" y="323942"/>
                </a:lnTo>
                <a:lnTo>
                  <a:pt x="160726" y="336136"/>
                </a:lnTo>
                <a:lnTo>
                  <a:pt x="165988" y="348361"/>
                </a:lnTo>
                <a:lnTo>
                  <a:pt x="215319" y="328927"/>
                </a:lnTo>
                <a:lnTo>
                  <a:pt x="208653" y="316927"/>
                </a:lnTo>
                <a:lnTo>
                  <a:pt x="202775" y="305419"/>
                </a:lnTo>
                <a:lnTo>
                  <a:pt x="197695" y="294395"/>
                </a:lnTo>
                <a:lnTo>
                  <a:pt x="193420" y="283844"/>
                </a:lnTo>
                <a:lnTo>
                  <a:pt x="194690" y="283717"/>
                </a:lnTo>
                <a:lnTo>
                  <a:pt x="203895" y="281420"/>
                </a:lnTo>
                <a:lnTo>
                  <a:pt x="249127" y="259089"/>
                </a:lnTo>
                <a:lnTo>
                  <a:pt x="257348" y="253487"/>
                </a:lnTo>
                <a:lnTo>
                  <a:pt x="132538" y="253487"/>
                </a:lnTo>
                <a:lnTo>
                  <a:pt x="119893" y="253393"/>
                </a:lnTo>
                <a:lnTo>
                  <a:pt x="107346" y="252391"/>
                </a:lnTo>
                <a:lnTo>
                  <a:pt x="94903" y="250484"/>
                </a:lnTo>
                <a:lnTo>
                  <a:pt x="82571" y="247674"/>
                </a:lnTo>
                <a:lnTo>
                  <a:pt x="70357" y="243966"/>
                </a:lnTo>
                <a:close/>
              </a:path>
              <a:path w="335279" h="348361">
                <a:moveTo>
                  <a:pt x="254112" y="174625"/>
                </a:moveTo>
                <a:lnTo>
                  <a:pt x="164591" y="174625"/>
                </a:lnTo>
                <a:lnTo>
                  <a:pt x="163479" y="178984"/>
                </a:lnTo>
                <a:lnTo>
                  <a:pt x="158535" y="191293"/>
                </a:lnTo>
                <a:lnTo>
                  <a:pt x="148354" y="228170"/>
                </a:lnTo>
                <a:lnTo>
                  <a:pt x="145273" y="252669"/>
                </a:lnTo>
                <a:lnTo>
                  <a:pt x="132538" y="253487"/>
                </a:lnTo>
                <a:lnTo>
                  <a:pt x="257348" y="253487"/>
                </a:lnTo>
                <a:lnTo>
                  <a:pt x="262000" y="250316"/>
                </a:lnTo>
                <a:lnTo>
                  <a:pt x="280314" y="250316"/>
                </a:lnTo>
                <a:lnTo>
                  <a:pt x="278934" y="244855"/>
                </a:lnTo>
                <a:lnTo>
                  <a:pt x="183641" y="244855"/>
                </a:lnTo>
                <a:lnTo>
                  <a:pt x="183390" y="243213"/>
                </a:lnTo>
                <a:lnTo>
                  <a:pt x="181842" y="230423"/>
                </a:lnTo>
                <a:lnTo>
                  <a:pt x="181238" y="219727"/>
                </a:lnTo>
                <a:lnTo>
                  <a:pt x="181353" y="203597"/>
                </a:lnTo>
                <a:lnTo>
                  <a:pt x="182210" y="192583"/>
                </a:lnTo>
                <a:lnTo>
                  <a:pt x="184022" y="180339"/>
                </a:lnTo>
                <a:lnTo>
                  <a:pt x="249231" y="180339"/>
                </a:lnTo>
                <a:lnTo>
                  <a:pt x="254112" y="174625"/>
                </a:lnTo>
                <a:close/>
              </a:path>
              <a:path w="335279" h="348361">
                <a:moveTo>
                  <a:pt x="280314" y="250316"/>
                </a:moveTo>
                <a:lnTo>
                  <a:pt x="262000" y="250316"/>
                </a:lnTo>
                <a:lnTo>
                  <a:pt x="280923" y="252729"/>
                </a:lnTo>
                <a:lnTo>
                  <a:pt x="280314" y="250316"/>
                </a:lnTo>
                <a:close/>
              </a:path>
              <a:path w="335279" h="348361">
                <a:moveTo>
                  <a:pt x="249231" y="180339"/>
                </a:moveTo>
                <a:lnTo>
                  <a:pt x="184022" y="180339"/>
                </a:lnTo>
                <a:lnTo>
                  <a:pt x="227817" y="219727"/>
                </a:lnTo>
                <a:lnTo>
                  <a:pt x="217828" y="227557"/>
                </a:lnTo>
                <a:lnTo>
                  <a:pt x="207128" y="234370"/>
                </a:lnTo>
                <a:lnTo>
                  <a:pt x="195729" y="240144"/>
                </a:lnTo>
                <a:lnTo>
                  <a:pt x="183641" y="244855"/>
                </a:lnTo>
                <a:lnTo>
                  <a:pt x="278934" y="244855"/>
                </a:lnTo>
                <a:lnTo>
                  <a:pt x="268604" y="203962"/>
                </a:lnTo>
                <a:lnTo>
                  <a:pt x="243839" y="203708"/>
                </a:lnTo>
                <a:lnTo>
                  <a:pt x="235457" y="196468"/>
                </a:lnTo>
                <a:lnTo>
                  <a:pt x="249231" y="180339"/>
                </a:lnTo>
                <a:close/>
              </a:path>
              <a:path w="335279" h="348361">
                <a:moveTo>
                  <a:pt x="172465" y="83438"/>
                </a:moveTo>
                <a:lnTo>
                  <a:pt x="28405" y="125029"/>
                </a:lnTo>
                <a:lnTo>
                  <a:pt x="26466" y="136929"/>
                </a:lnTo>
                <a:lnTo>
                  <a:pt x="23828" y="148874"/>
                </a:lnTo>
                <a:lnTo>
                  <a:pt x="11676" y="184988"/>
                </a:lnTo>
                <a:lnTo>
                  <a:pt x="0" y="209296"/>
                </a:lnTo>
                <a:lnTo>
                  <a:pt x="54356" y="211709"/>
                </a:lnTo>
                <a:lnTo>
                  <a:pt x="49021" y="214756"/>
                </a:lnTo>
                <a:lnTo>
                  <a:pt x="43560" y="217677"/>
                </a:lnTo>
                <a:lnTo>
                  <a:pt x="37591" y="220472"/>
                </a:lnTo>
                <a:lnTo>
                  <a:pt x="45629" y="243213"/>
                </a:lnTo>
                <a:lnTo>
                  <a:pt x="82831" y="234019"/>
                </a:lnTo>
                <a:lnTo>
                  <a:pt x="125525" y="211709"/>
                </a:lnTo>
                <a:lnTo>
                  <a:pt x="145378" y="195086"/>
                </a:lnTo>
                <a:lnTo>
                  <a:pt x="68548" y="195086"/>
                </a:lnTo>
                <a:lnTo>
                  <a:pt x="67127" y="181851"/>
                </a:lnTo>
                <a:lnTo>
                  <a:pt x="65185" y="169539"/>
                </a:lnTo>
                <a:lnTo>
                  <a:pt x="62737" y="158114"/>
                </a:lnTo>
                <a:lnTo>
                  <a:pt x="164972" y="108838"/>
                </a:lnTo>
                <a:lnTo>
                  <a:pt x="247435" y="108838"/>
                </a:lnTo>
                <a:lnTo>
                  <a:pt x="232156" y="95758"/>
                </a:lnTo>
                <a:lnTo>
                  <a:pt x="233567" y="94106"/>
                </a:lnTo>
                <a:lnTo>
                  <a:pt x="177419" y="94106"/>
                </a:lnTo>
                <a:lnTo>
                  <a:pt x="172465" y="83438"/>
                </a:lnTo>
                <a:close/>
              </a:path>
              <a:path w="335279" h="348361">
                <a:moveTo>
                  <a:pt x="329068" y="156463"/>
                </a:moveTo>
                <a:lnTo>
                  <a:pt x="269620" y="156463"/>
                </a:lnTo>
                <a:lnTo>
                  <a:pt x="289432" y="173354"/>
                </a:lnTo>
                <a:lnTo>
                  <a:pt x="264921" y="193548"/>
                </a:lnTo>
                <a:lnTo>
                  <a:pt x="275335" y="206883"/>
                </a:lnTo>
                <a:lnTo>
                  <a:pt x="322579" y="196850"/>
                </a:lnTo>
                <a:lnTo>
                  <a:pt x="335090" y="196850"/>
                </a:lnTo>
                <a:lnTo>
                  <a:pt x="329068" y="156463"/>
                </a:lnTo>
                <a:close/>
              </a:path>
              <a:path w="335279" h="348361">
                <a:moveTo>
                  <a:pt x="335090" y="196850"/>
                </a:moveTo>
                <a:lnTo>
                  <a:pt x="322579" y="196850"/>
                </a:lnTo>
                <a:lnTo>
                  <a:pt x="335279" y="198119"/>
                </a:lnTo>
                <a:lnTo>
                  <a:pt x="335090" y="196850"/>
                </a:lnTo>
                <a:close/>
              </a:path>
              <a:path w="335279" h="348361">
                <a:moveTo>
                  <a:pt x="247435" y="108838"/>
                </a:moveTo>
                <a:lnTo>
                  <a:pt x="164972" y="108838"/>
                </a:lnTo>
                <a:lnTo>
                  <a:pt x="129538" y="150108"/>
                </a:lnTo>
                <a:lnTo>
                  <a:pt x="120184" y="160089"/>
                </a:lnTo>
                <a:lnTo>
                  <a:pt x="90223" y="184709"/>
                </a:lnTo>
                <a:lnTo>
                  <a:pt x="68548" y="195086"/>
                </a:lnTo>
                <a:lnTo>
                  <a:pt x="145378" y="195086"/>
                </a:lnTo>
                <a:lnTo>
                  <a:pt x="154803" y="185603"/>
                </a:lnTo>
                <a:lnTo>
                  <a:pt x="164591" y="174625"/>
                </a:lnTo>
                <a:lnTo>
                  <a:pt x="254112" y="174625"/>
                </a:lnTo>
                <a:lnTo>
                  <a:pt x="260185" y="167512"/>
                </a:lnTo>
                <a:lnTo>
                  <a:pt x="201421" y="167512"/>
                </a:lnTo>
                <a:lnTo>
                  <a:pt x="183769" y="152400"/>
                </a:lnTo>
                <a:lnTo>
                  <a:pt x="217931" y="112267"/>
                </a:lnTo>
                <a:lnTo>
                  <a:pt x="307495" y="112267"/>
                </a:lnTo>
                <a:lnTo>
                  <a:pt x="308689" y="110871"/>
                </a:lnTo>
                <a:lnTo>
                  <a:pt x="249808" y="110871"/>
                </a:lnTo>
                <a:lnTo>
                  <a:pt x="247435" y="108838"/>
                </a:lnTo>
                <a:close/>
              </a:path>
              <a:path w="335279" h="348361">
                <a:moveTo>
                  <a:pt x="307495" y="112267"/>
                </a:moveTo>
                <a:lnTo>
                  <a:pt x="217931" y="112267"/>
                </a:lnTo>
                <a:lnTo>
                  <a:pt x="235711" y="127380"/>
                </a:lnTo>
                <a:lnTo>
                  <a:pt x="201421" y="167512"/>
                </a:lnTo>
                <a:lnTo>
                  <a:pt x="260185" y="167512"/>
                </a:lnTo>
                <a:lnTo>
                  <a:pt x="269620" y="156463"/>
                </a:lnTo>
                <a:lnTo>
                  <a:pt x="329068" y="156463"/>
                </a:lnTo>
                <a:lnTo>
                  <a:pt x="329011" y="156083"/>
                </a:lnTo>
                <a:lnTo>
                  <a:pt x="302640" y="156083"/>
                </a:lnTo>
                <a:lnTo>
                  <a:pt x="283844" y="139953"/>
                </a:lnTo>
                <a:lnTo>
                  <a:pt x="307495" y="112267"/>
                </a:lnTo>
                <a:close/>
              </a:path>
              <a:path w="335279" h="348361">
                <a:moveTo>
                  <a:pt x="328802" y="154686"/>
                </a:moveTo>
                <a:lnTo>
                  <a:pt x="302640" y="156083"/>
                </a:lnTo>
                <a:lnTo>
                  <a:pt x="329011" y="156083"/>
                </a:lnTo>
                <a:lnTo>
                  <a:pt x="328802" y="154686"/>
                </a:lnTo>
                <a:close/>
              </a:path>
              <a:path w="335279" h="348361">
                <a:moveTo>
                  <a:pt x="280415" y="75056"/>
                </a:moveTo>
                <a:lnTo>
                  <a:pt x="249808" y="110871"/>
                </a:lnTo>
                <a:lnTo>
                  <a:pt x="308689" y="110871"/>
                </a:lnTo>
                <a:lnTo>
                  <a:pt x="310641" y="108585"/>
                </a:lnTo>
                <a:lnTo>
                  <a:pt x="280415" y="75056"/>
                </a:lnTo>
                <a:close/>
              </a:path>
              <a:path w="335279" h="348361">
                <a:moveTo>
                  <a:pt x="221005" y="67437"/>
                </a:moveTo>
                <a:lnTo>
                  <a:pt x="200406" y="67437"/>
                </a:lnTo>
                <a:lnTo>
                  <a:pt x="177419" y="94106"/>
                </a:lnTo>
                <a:lnTo>
                  <a:pt x="233567" y="94106"/>
                </a:lnTo>
                <a:lnTo>
                  <a:pt x="238886" y="87884"/>
                </a:lnTo>
                <a:lnTo>
                  <a:pt x="221005" y="67437"/>
                </a:lnTo>
                <a:close/>
              </a:path>
              <a:path w="335279" h="348361">
                <a:moveTo>
                  <a:pt x="124840" y="27431"/>
                </a:moveTo>
                <a:lnTo>
                  <a:pt x="102317" y="29091"/>
                </a:lnTo>
                <a:lnTo>
                  <a:pt x="101276" y="40222"/>
                </a:lnTo>
                <a:lnTo>
                  <a:pt x="99472" y="52029"/>
                </a:lnTo>
                <a:lnTo>
                  <a:pt x="96910" y="64504"/>
                </a:lnTo>
                <a:lnTo>
                  <a:pt x="93596" y="77643"/>
                </a:lnTo>
                <a:lnTo>
                  <a:pt x="89534" y="91439"/>
                </a:lnTo>
                <a:lnTo>
                  <a:pt x="135379" y="78436"/>
                </a:lnTo>
                <a:lnTo>
                  <a:pt x="133990" y="66681"/>
                </a:lnTo>
                <a:lnTo>
                  <a:pt x="131771" y="54262"/>
                </a:lnTo>
                <a:lnTo>
                  <a:pt x="128721" y="41179"/>
                </a:lnTo>
                <a:lnTo>
                  <a:pt x="124840" y="27431"/>
                </a:lnTo>
                <a:close/>
              </a:path>
              <a:path w="335279" h="348361">
                <a:moveTo>
                  <a:pt x="183769" y="0"/>
                </a:moveTo>
                <a:lnTo>
                  <a:pt x="160865" y="7742"/>
                </a:lnTo>
                <a:lnTo>
                  <a:pt x="160676" y="19435"/>
                </a:lnTo>
                <a:lnTo>
                  <a:pt x="159828" y="31649"/>
                </a:lnTo>
                <a:lnTo>
                  <a:pt x="158316" y="44392"/>
                </a:lnTo>
                <a:lnTo>
                  <a:pt x="156138" y="57673"/>
                </a:lnTo>
                <a:lnTo>
                  <a:pt x="153288" y="71500"/>
                </a:lnTo>
                <a:lnTo>
                  <a:pt x="200406" y="67437"/>
                </a:lnTo>
                <a:lnTo>
                  <a:pt x="221005" y="67437"/>
                </a:lnTo>
                <a:lnTo>
                  <a:pt x="216384" y="62152"/>
                </a:lnTo>
                <a:lnTo>
                  <a:pt x="200645" y="62152"/>
                </a:lnTo>
                <a:lnTo>
                  <a:pt x="198810" y="51152"/>
                </a:lnTo>
                <a:lnTo>
                  <a:pt x="196201" y="39442"/>
                </a:lnTo>
                <a:lnTo>
                  <a:pt x="192821" y="27016"/>
                </a:lnTo>
                <a:lnTo>
                  <a:pt x="188675" y="13871"/>
                </a:lnTo>
                <a:lnTo>
                  <a:pt x="183769" y="0"/>
                </a:lnTo>
                <a:close/>
              </a:path>
              <a:path w="335279" h="348361">
                <a:moveTo>
                  <a:pt x="210565" y="55499"/>
                </a:moveTo>
                <a:lnTo>
                  <a:pt x="200645" y="62152"/>
                </a:lnTo>
                <a:lnTo>
                  <a:pt x="216384" y="62152"/>
                </a:lnTo>
                <a:lnTo>
                  <a:pt x="210565" y="554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4" name="object 1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163763" y="3328988"/>
            <a:ext cx="376237" cy="371475"/>
          </a:xfrm>
          <a:custGeom>
            <a:avLst/>
            <a:gdLst>
              <a:gd name="T0" fmla="*/ 269113 w 375157"/>
              <a:gd name="T1" fmla="*/ 215519 h 371475"/>
              <a:gd name="T2" fmla="*/ 303275 w 375157"/>
              <a:gd name="T3" fmla="*/ 244856 h 371475"/>
              <a:gd name="T4" fmla="*/ 303402 w 375157"/>
              <a:gd name="T5" fmla="*/ 215011 h 371475"/>
              <a:gd name="T6" fmla="*/ 106680 w 375157"/>
              <a:gd name="T7" fmla="*/ 284226 h 371475"/>
              <a:gd name="T8" fmla="*/ 170316 w 375157"/>
              <a:gd name="T9" fmla="*/ 284226 h 371475"/>
              <a:gd name="T10" fmla="*/ 104393 w 375157"/>
              <a:gd name="T11" fmla="*/ 212598 h 371475"/>
              <a:gd name="T12" fmla="*/ 83819 w 375157"/>
              <a:gd name="T13" fmla="*/ 285623 h 371475"/>
              <a:gd name="T14" fmla="*/ 172949 w 375157"/>
              <a:gd name="T15" fmla="*/ 282717 h 371475"/>
              <a:gd name="T16" fmla="*/ 200108 w 375157"/>
              <a:gd name="T17" fmla="*/ 262636 h 371475"/>
              <a:gd name="T18" fmla="*/ 126202 w 375157"/>
              <a:gd name="T19" fmla="*/ 240354 h 371475"/>
              <a:gd name="T20" fmla="*/ 163449 w 375157"/>
              <a:gd name="T21" fmla="*/ 217424 h 371475"/>
              <a:gd name="T22" fmla="*/ 117982 w 375157"/>
              <a:gd name="T23" fmla="*/ 193929 h 371475"/>
              <a:gd name="T24" fmla="*/ 122555 w 375157"/>
              <a:gd name="T25" fmla="*/ 228092 h 371475"/>
              <a:gd name="T26" fmla="*/ 136906 w 375157"/>
              <a:gd name="T27" fmla="*/ 258572 h 371475"/>
              <a:gd name="T28" fmla="*/ 201043 w 375157"/>
              <a:gd name="T29" fmla="*/ 261849 h 371475"/>
              <a:gd name="T30" fmla="*/ 227536 w 375157"/>
              <a:gd name="T31" fmla="*/ 234696 h 371475"/>
              <a:gd name="T32" fmla="*/ 331705 w 375157"/>
              <a:gd name="T33" fmla="*/ 244856 h 371475"/>
              <a:gd name="T34" fmla="*/ 332867 w 375157"/>
              <a:gd name="T35" fmla="*/ 252730 h 371475"/>
              <a:gd name="T36" fmla="*/ 262763 w 375157"/>
              <a:gd name="T37" fmla="*/ 125476 h 371475"/>
              <a:gd name="T38" fmla="*/ 174791 w 375157"/>
              <a:gd name="T39" fmla="*/ 226029 h 371475"/>
              <a:gd name="T40" fmla="*/ 230124 w 375157"/>
              <a:gd name="T41" fmla="*/ 231775 h 371475"/>
              <a:gd name="T42" fmla="*/ 269367 w 375157"/>
              <a:gd name="T43" fmla="*/ 185928 h 371475"/>
              <a:gd name="T44" fmla="*/ 362383 w 375157"/>
              <a:gd name="T45" fmla="*/ 147785 h 371475"/>
              <a:gd name="T46" fmla="*/ 325780 w 375157"/>
              <a:gd name="T47" fmla="*/ 140478 h 371475"/>
              <a:gd name="T48" fmla="*/ 319991 w 375157"/>
              <a:gd name="T49" fmla="*/ 125476 h 371475"/>
              <a:gd name="T50" fmla="*/ 48046 w 375157"/>
              <a:gd name="T51" fmla="*/ 174956 h 371475"/>
              <a:gd name="T52" fmla="*/ 11228 w 375157"/>
              <a:gd name="T53" fmla="*/ 186462 h 371475"/>
              <a:gd name="T54" fmla="*/ 19317 w 375157"/>
              <a:gd name="T55" fmla="*/ 215679 h 371475"/>
              <a:gd name="T56" fmla="*/ 56602 w 375157"/>
              <a:gd name="T57" fmla="*/ 216913 h 371475"/>
              <a:gd name="T58" fmla="*/ 68833 w 375157"/>
              <a:gd name="T59" fmla="*/ 182118 h 371475"/>
              <a:gd name="T60" fmla="*/ 120776 w 375157"/>
              <a:gd name="T61" fmla="*/ 153289 h 371475"/>
              <a:gd name="T62" fmla="*/ 153415 w 375157"/>
              <a:gd name="T63" fmla="*/ 152400 h 371475"/>
              <a:gd name="T64" fmla="*/ 45974 w 375157"/>
              <a:gd name="T65" fmla="*/ 132334 h 371475"/>
              <a:gd name="T66" fmla="*/ 327301 w 375157"/>
              <a:gd name="T67" fmla="*/ 215011 h 371475"/>
              <a:gd name="T68" fmla="*/ 295194 w 375157"/>
              <a:gd name="T69" fmla="*/ 158259 h 371475"/>
              <a:gd name="T70" fmla="*/ 375157 w 375157"/>
              <a:gd name="T71" fmla="*/ 196596 h 371475"/>
              <a:gd name="T72" fmla="*/ 120776 w 375157"/>
              <a:gd name="T73" fmla="*/ 153289 h 371475"/>
              <a:gd name="T74" fmla="*/ 172310 w 375157"/>
              <a:gd name="T75" fmla="*/ 193929 h 371475"/>
              <a:gd name="T76" fmla="*/ 156082 w 375157"/>
              <a:gd name="T77" fmla="*/ 112014 h 371475"/>
              <a:gd name="T78" fmla="*/ 207855 w 375157"/>
              <a:gd name="T79" fmla="*/ 152400 h 371475"/>
              <a:gd name="T80" fmla="*/ 270060 w 375157"/>
              <a:gd name="T81" fmla="*/ 112014 h 371475"/>
              <a:gd name="T82" fmla="*/ 157861 w 375157"/>
              <a:gd name="T83" fmla="*/ 43053 h 371475"/>
              <a:gd name="T84" fmla="*/ 135000 w 375157"/>
              <a:gd name="T85" fmla="*/ 136779 h 371475"/>
              <a:gd name="T86" fmla="*/ 269915 w 375157"/>
              <a:gd name="T87" fmla="*/ 110998 h 371475"/>
              <a:gd name="T88" fmla="*/ 190881 w 375157"/>
              <a:gd name="T89" fmla="*/ 71247 h 371475"/>
              <a:gd name="T90" fmla="*/ 223774 w 375157"/>
              <a:gd name="T91" fmla="*/ 69977 h 371475"/>
              <a:gd name="T92" fmla="*/ 217990 w 375157"/>
              <a:gd name="T93" fmla="*/ 26035 h 371475"/>
              <a:gd name="T94" fmla="*/ 270330 w 375157"/>
              <a:gd name="T95" fmla="*/ 113919 h 371475"/>
              <a:gd name="T96" fmla="*/ 262763 w 375157"/>
              <a:gd name="T97" fmla="*/ 125476 h 371475"/>
              <a:gd name="T98" fmla="*/ 270637 w 375157"/>
              <a:gd name="T99" fmla="*/ 116078 h 371475"/>
              <a:gd name="T100" fmla="*/ 270637 w 375157"/>
              <a:gd name="T101" fmla="*/ 116078 h 371475"/>
              <a:gd name="T102" fmla="*/ 271838 w 375157"/>
              <a:gd name="T103" fmla="*/ 71247 h 371475"/>
              <a:gd name="T104" fmla="*/ 188849 w 375157"/>
              <a:gd name="T105" fmla="*/ 110998 h 371475"/>
              <a:gd name="T106" fmla="*/ 256920 w 375157"/>
              <a:gd name="T107" fmla="*/ 94996 h 371475"/>
              <a:gd name="T108" fmla="*/ 246761 w 375157"/>
              <a:gd name="T109" fmla="*/ 43307 h 371475"/>
              <a:gd name="T110" fmla="*/ 246761 w 375157"/>
              <a:gd name="T111" fmla="*/ 43307 h 371475"/>
              <a:gd name="T112" fmla="*/ 217990 w 375157"/>
              <a:gd name="T113" fmla="*/ 26035 h 371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5157" h="371475">
                <a:moveTo>
                  <a:pt x="289580" y="203200"/>
                </a:moveTo>
                <a:lnTo>
                  <a:pt x="254634" y="203200"/>
                </a:lnTo>
                <a:lnTo>
                  <a:pt x="269113" y="215519"/>
                </a:lnTo>
                <a:lnTo>
                  <a:pt x="157987" y="345440"/>
                </a:lnTo>
                <a:lnTo>
                  <a:pt x="195071" y="371475"/>
                </a:lnTo>
                <a:lnTo>
                  <a:pt x="303275" y="244856"/>
                </a:lnTo>
                <a:lnTo>
                  <a:pt x="331705" y="244856"/>
                </a:lnTo>
                <a:lnTo>
                  <a:pt x="327301" y="215011"/>
                </a:lnTo>
                <a:lnTo>
                  <a:pt x="303402" y="215011"/>
                </a:lnTo>
                <a:lnTo>
                  <a:pt x="289580" y="203200"/>
                </a:lnTo>
                <a:close/>
              </a:path>
              <a:path w="375157" h="371475">
                <a:moveTo>
                  <a:pt x="170316" y="284226"/>
                </a:moveTo>
                <a:lnTo>
                  <a:pt x="106680" y="284226"/>
                </a:lnTo>
                <a:lnTo>
                  <a:pt x="114133" y="306765"/>
                </a:lnTo>
                <a:lnTo>
                  <a:pt x="161371" y="289352"/>
                </a:lnTo>
                <a:lnTo>
                  <a:pt x="170316" y="284226"/>
                </a:lnTo>
                <a:close/>
              </a:path>
              <a:path w="375157" h="371475">
                <a:moveTo>
                  <a:pt x="104171" y="182118"/>
                </a:moveTo>
                <a:lnTo>
                  <a:pt x="68833" y="182118"/>
                </a:lnTo>
                <a:lnTo>
                  <a:pt x="104393" y="212598"/>
                </a:lnTo>
                <a:lnTo>
                  <a:pt x="91604" y="223205"/>
                </a:lnTo>
                <a:lnTo>
                  <a:pt x="89021" y="261465"/>
                </a:lnTo>
                <a:lnTo>
                  <a:pt x="83819" y="285623"/>
                </a:lnTo>
                <a:lnTo>
                  <a:pt x="106680" y="284226"/>
                </a:lnTo>
                <a:lnTo>
                  <a:pt x="170316" y="284226"/>
                </a:lnTo>
                <a:lnTo>
                  <a:pt x="172949" y="282717"/>
                </a:lnTo>
                <a:lnTo>
                  <a:pt x="182188" y="276784"/>
                </a:lnTo>
                <a:lnTo>
                  <a:pt x="191556" y="269828"/>
                </a:lnTo>
                <a:lnTo>
                  <a:pt x="200108" y="262636"/>
                </a:lnTo>
                <a:lnTo>
                  <a:pt x="131318" y="262636"/>
                </a:lnTo>
                <a:lnTo>
                  <a:pt x="129268" y="252678"/>
                </a:lnTo>
                <a:lnTo>
                  <a:pt x="126202" y="240354"/>
                </a:lnTo>
                <a:lnTo>
                  <a:pt x="122555" y="228092"/>
                </a:lnTo>
                <a:lnTo>
                  <a:pt x="164782" y="228092"/>
                </a:lnTo>
                <a:lnTo>
                  <a:pt x="163449" y="217424"/>
                </a:lnTo>
                <a:lnTo>
                  <a:pt x="152526" y="217043"/>
                </a:lnTo>
                <a:lnTo>
                  <a:pt x="172310" y="193929"/>
                </a:lnTo>
                <a:lnTo>
                  <a:pt x="117982" y="193929"/>
                </a:lnTo>
                <a:lnTo>
                  <a:pt x="104171" y="182118"/>
                </a:lnTo>
                <a:close/>
              </a:path>
              <a:path w="375157" h="371475">
                <a:moveTo>
                  <a:pt x="164782" y="228092"/>
                </a:moveTo>
                <a:lnTo>
                  <a:pt x="122555" y="228092"/>
                </a:lnTo>
                <a:lnTo>
                  <a:pt x="148208" y="249936"/>
                </a:lnTo>
                <a:lnTo>
                  <a:pt x="142620" y="254254"/>
                </a:lnTo>
                <a:lnTo>
                  <a:pt x="136906" y="258572"/>
                </a:lnTo>
                <a:lnTo>
                  <a:pt x="131318" y="262636"/>
                </a:lnTo>
                <a:lnTo>
                  <a:pt x="200108" y="262636"/>
                </a:lnTo>
                <a:lnTo>
                  <a:pt x="201043" y="261849"/>
                </a:lnTo>
                <a:lnTo>
                  <a:pt x="210803" y="252678"/>
                </a:lnTo>
                <a:lnTo>
                  <a:pt x="220337" y="242822"/>
                </a:lnTo>
                <a:lnTo>
                  <a:pt x="227536" y="234696"/>
                </a:lnTo>
                <a:lnTo>
                  <a:pt x="165607" y="234696"/>
                </a:lnTo>
                <a:lnTo>
                  <a:pt x="164782" y="228092"/>
                </a:lnTo>
                <a:close/>
              </a:path>
              <a:path w="375157" h="371475">
                <a:moveTo>
                  <a:pt x="331705" y="244856"/>
                </a:moveTo>
                <a:lnTo>
                  <a:pt x="303275" y="244856"/>
                </a:lnTo>
                <a:lnTo>
                  <a:pt x="313817" y="253746"/>
                </a:lnTo>
                <a:lnTo>
                  <a:pt x="332867" y="252730"/>
                </a:lnTo>
                <a:lnTo>
                  <a:pt x="331705" y="244856"/>
                </a:lnTo>
                <a:close/>
              </a:path>
              <a:path w="375157" h="371475">
                <a:moveTo>
                  <a:pt x="319991" y="125476"/>
                </a:moveTo>
                <a:lnTo>
                  <a:pt x="262763" y="125476"/>
                </a:lnTo>
                <a:lnTo>
                  <a:pt x="192312" y="207620"/>
                </a:lnTo>
                <a:lnTo>
                  <a:pt x="183553" y="217149"/>
                </a:lnTo>
                <a:lnTo>
                  <a:pt x="174791" y="226029"/>
                </a:lnTo>
                <a:lnTo>
                  <a:pt x="165607" y="234696"/>
                </a:lnTo>
                <a:lnTo>
                  <a:pt x="227536" y="234696"/>
                </a:lnTo>
                <a:lnTo>
                  <a:pt x="230124" y="231775"/>
                </a:lnTo>
                <a:lnTo>
                  <a:pt x="254634" y="203200"/>
                </a:lnTo>
                <a:lnTo>
                  <a:pt x="289580" y="203200"/>
                </a:lnTo>
                <a:lnTo>
                  <a:pt x="269367" y="185928"/>
                </a:lnTo>
                <a:lnTo>
                  <a:pt x="295194" y="158259"/>
                </a:lnTo>
                <a:lnTo>
                  <a:pt x="365124" y="158259"/>
                </a:lnTo>
                <a:lnTo>
                  <a:pt x="362383" y="147785"/>
                </a:lnTo>
                <a:lnTo>
                  <a:pt x="350551" y="146744"/>
                </a:lnTo>
                <a:lnTo>
                  <a:pt x="338357" y="144308"/>
                </a:lnTo>
                <a:lnTo>
                  <a:pt x="325780" y="140478"/>
                </a:lnTo>
                <a:lnTo>
                  <a:pt x="312800" y="135255"/>
                </a:lnTo>
                <a:lnTo>
                  <a:pt x="320547" y="126111"/>
                </a:lnTo>
                <a:lnTo>
                  <a:pt x="319991" y="125476"/>
                </a:lnTo>
                <a:close/>
              </a:path>
              <a:path w="375157" h="371475">
                <a:moveTo>
                  <a:pt x="45974" y="132334"/>
                </a:moveTo>
                <a:lnTo>
                  <a:pt x="35432" y="153670"/>
                </a:lnTo>
                <a:lnTo>
                  <a:pt x="48046" y="174956"/>
                </a:lnTo>
                <a:lnTo>
                  <a:pt x="35259" y="179897"/>
                </a:lnTo>
                <a:lnTo>
                  <a:pt x="22984" y="183732"/>
                </a:lnTo>
                <a:lnTo>
                  <a:pt x="11228" y="186462"/>
                </a:lnTo>
                <a:lnTo>
                  <a:pt x="0" y="188087"/>
                </a:lnTo>
                <a:lnTo>
                  <a:pt x="7368" y="213144"/>
                </a:lnTo>
                <a:lnTo>
                  <a:pt x="19317" y="215679"/>
                </a:lnTo>
                <a:lnTo>
                  <a:pt x="31505" y="217149"/>
                </a:lnTo>
                <a:lnTo>
                  <a:pt x="43932" y="217559"/>
                </a:lnTo>
                <a:lnTo>
                  <a:pt x="56602" y="216913"/>
                </a:lnTo>
                <a:lnTo>
                  <a:pt x="69516" y="215215"/>
                </a:lnTo>
                <a:lnTo>
                  <a:pt x="82676" y="212471"/>
                </a:lnTo>
                <a:lnTo>
                  <a:pt x="68833" y="182118"/>
                </a:lnTo>
                <a:lnTo>
                  <a:pt x="104171" y="182118"/>
                </a:lnTo>
                <a:lnTo>
                  <a:pt x="99568" y="178181"/>
                </a:lnTo>
                <a:lnTo>
                  <a:pt x="120776" y="153289"/>
                </a:lnTo>
                <a:lnTo>
                  <a:pt x="207094" y="153289"/>
                </a:lnTo>
                <a:lnTo>
                  <a:pt x="207855" y="152400"/>
                </a:lnTo>
                <a:lnTo>
                  <a:pt x="153415" y="152400"/>
                </a:lnTo>
                <a:lnTo>
                  <a:pt x="150421" y="149860"/>
                </a:lnTo>
                <a:lnTo>
                  <a:pt x="66420" y="149860"/>
                </a:lnTo>
                <a:lnTo>
                  <a:pt x="45974" y="132334"/>
                </a:lnTo>
                <a:close/>
              </a:path>
              <a:path w="375157" h="371475">
                <a:moveTo>
                  <a:pt x="327151" y="213995"/>
                </a:moveTo>
                <a:lnTo>
                  <a:pt x="303402" y="215011"/>
                </a:lnTo>
                <a:lnTo>
                  <a:pt x="327301" y="215011"/>
                </a:lnTo>
                <a:lnTo>
                  <a:pt x="327151" y="213995"/>
                </a:lnTo>
                <a:close/>
              </a:path>
              <a:path w="375157" h="371475">
                <a:moveTo>
                  <a:pt x="365124" y="158259"/>
                </a:moveTo>
                <a:lnTo>
                  <a:pt x="295194" y="158259"/>
                </a:lnTo>
                <a:lnTo>
                  <a:pt x="307377" y="166270"/>
                </a:lnTo>
                <a:lnTo>
                  <a:pt x="342432" y="185235"/>
                </a:lnTo>
                <a:lnTo>
                  <a:pt x="375157" y="196596"/>
                </a:lnTo>
                <a:lnTo>
                  <a:pt x="365124" y="158259"/>
                </a:lnTo>
                <a:close/>
              </a:path>
              <a:path w="375157" h="371475">
                <a:moveTo>
                  <a:pt x="207094" y="153289"/>
                </a:moveTo>
                <a:lnTo>
                  <a:pt x="120776" y="153289"/>
                </a:lnTo>
                <a:lnTo>
                  <a:pt x="139192" y="169037"/>
                </a:lnTo>
                <a:lnTo>
                  <a:pt x="117982" y="193929"/>
                </a:lnTo>
                <a:lnTo>
                  <a:pt x="172310" y="193929"/>
                </a:lnTo>
                <a:lnTo>
                  <a:pt x="207094" y="153289"/>
                </a:lnTo>
                <a:close/>
              </a:path>
              <a:path w="375157" h="371475">
                <a:moveTo>
                  <a:pt x="270060" y="112014"/>
                </a:moveTo>
                <a:lnTo>
                  <a:pt x="156082" y="112014"/>
                </a:lnTo>
                <a:lnTo>
                  <a:pt x="174497" y="127762"/>
                </a:lnTo>
                <a:lnTo>
                  <a:pt x="153415" y="152400"/>
                </a:lnTo>
                <a:lnTo>
                  <a:pt x="207855" y="152400"/>
                </a:lnTo>
                <a:lnTo>
                  <a:pt x="240792" y="113919"/>
                </a:lnTo>
                <a:lnTo>
                  <a:pt x="270330" y="113919"/>
                </a:lnTo>
                <a:lnTo>
                  <a:pt x="270060" y="112014"/>
                </a:lnTo>
                <a:close/>
              </a:path>
              <a:path w="375157" h="371475">
                <a:moveTo>
                  <a:pt x="159131" y="14732"/>
                </a:moveTo>
                <a:lnTo>
                  <a:pt x="149225" y="35687"/>
                </a:lnTo>
                <a:lnTo>
                  <a:pt x="157861" y="43053"/>
                </a:lnTo>
                <a:lnTo>
                  <a:pt x="66420" y="149860"/>
                </a:lnTo>
                <a:lnTo>
                  <a:pt x="150421" y="149860"/>
                </a:lnTo>
                <a:lnTo>
                  <a:pt x="135000" y="136779"/>
                </a:lnTo>
                <a:lnTo>
                  <a:pt x="156082" y="112014"/>
                </a:lnTo>
                <a:lnTo>
                  <a:pt x="270060" y="112014"/>
                </a:lnTo>
                <a:lnTo>
                  <a:pt x="269915" y="110998"/>
                </a:lnTo>
                <a:lnTo>
                  <a:pt x="188849" y="110998"/>
                </a:lnTo>
                <a:lnTo>
                  <a:pt x="170433" y="95250"/>
                </a:lnTo>
                <a:lnTo>
                  <a:pt x="190881" y="71247"/>
                </a:lnTo>
                <a:lnTo>
                  <a:pt x="271838" y="71247"/>
                </a:lnTo>
                <a:lnTo>
                  <a:pt x="270698" y="69977"/>
                </a:lnTo>
                <a:lnTo>
                  <a:pt x="223774" y="69977"/>
                </a:lnTo>
                <a:lnTo>
                  <a:pt x="205486" y="54356"/>
                </a:lnTo>
                <a:lnTo>
                  <a:pt x="223900" y="32639"/>
                </a:lnTo>
                <a:lnTo>
                  <a:pt x="217990" y="26035"/>
                </a:lnTo>
                <a:lnTo>
                  <a:pt x="172338" y="26035"/>
                </a:lnTo>
                <a:lnTo>
                  <a:pt x="159131" y="14732"/>
                </a:lnTo>
                <a:close/>
              </a:path>
              <a:path w="375157" h="371475">
                <a:moveTo>
                  <a:pt x="270330" y="113919"/>
                </a:moveTo>
                <a:lnTo>
                  <a:pt x="240792" y="113919"/>
                </a:lnTo>
                <a:lnTo>
                  <a:pt x="255650" y="126619"/>
                </a:lnTo>
                <a:lnTo>
                  <a:pt x="262763" y="125476"/>
                </a:lnTo>
                <a:lnTo>
                  <a:pt x="319991" y="125476"/>
                </a:lnTo>
                <a:lnTo>
                  <a:pt x="311759" y="116078"/>
                </a:lnTo>
                <a:lnTo>
                  <a:pt x="270637" y="116078"/>
                </a:lnTo>
                <a:lnTo>
                  <a:pt x="270330" y="113919"/>
                </a:lnTo>
                <a:close/>
              </a:path>
              <a:path w="375157" h="371475">
                <a:moveTo>
                  <a:pt x="290956" y="92329"/>
                </a:moveTo>
                <a:lnTo>
                  <a:pt x="270637" y="116078"/>
                </a:lnTo>
                <a:lnTo>
                  <a:pt x="311759" y="116078"/>
                </a:lnTo>
                <a:lnTo>
                  <a:pt x="290956" y="92329"/>
                </a:lnTo>
                <a:close/>
              </a:path>
              <a:path w="375157" h="371475">
                <a:moveTo>
                  <a:pt x="271838" y="71247"/>
                </a:moveTo>
                <a:lnTo>
                  <a:pt x="190881" y="71247"/>
                </a:lnTo>
                <a:lnTo>
                  <a:pt x="209295" y="86995"/>
                </a:lnTo>
                <a:lnTo>
                  <a:pt x="188849" y="110998"/>
                </a:lnTo>
                <a:lnTo>
                  <a:pt x="269915" y="110998"/>
                </a:lnTo>
                <a:lnTo>
                  <a:pt x="267715" y="95504"/>
                </a:lnTo>
                <a:lnTo>
                  <a:pt x="256920" y="94996"/>
                </a:lnTo>
                <a:lnTo>
                  <a:pt x="274574" y="74295"/>
                </a:lnTo>
                <a:lnTo>
                  <a:pt x="271838" y="71247"/>
                </a:lnTo>
                <a:close/>
              </a:path>
              <a:path w="375157" h="371475">
                <a:moveTo>
                  <a:pt x="246761" y="43307"/>
                </a:moveTo>
                <a:lnTo>
                  <a:pt x="223774" y="69977"/>
                </a:lnTo>
                <a:lnTo>
                  <a:pt x="270698" y="69977"/>
                </a:lnTo>
                <a:lnTo>
                  <a:pt x="246761" y="43307"/>
                </a:lnTo>
                <a:close/>
              </a:path>
              <a:path w="375157" h="371475">
                <a:moveTo>
                  <a:pt x="194690" y="0"/>
                </a:moveTo>
                <a:lnTo>
                  <a:pt x="172338" y="26035"/>
                </a:lnTo>
                <a:lnTo>
                  <a:pt x="217990" y="26035"/>
                </a:lnTo>
                <a:lnTo>
                  <a:pt x="1946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5" name="object 12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546350" y="3648075"/>
            <a:ext cx="344488" cy="354013"/>
          </a:xfrm>
          <a:custGeom>
            <a:avLst/>
            <a:gdLst>
              <a:gd name="T0" fmla="*/ 134163 w 344043"/>
              <a:gd name="T1" fmla="*/ 299258 h 353329"/>
              <a:gd name="T2" fmla="*/ 132842 w 344043"/>
              <a:gd name="T3" fmla="*/ 328549 h 353329"/>
              <a:gd name="T4" fmla="*/ 171369 w 344043"/>
              <a:gd name="T5" fmla="*/ 353329 h 353329"/>
              <a:gd name="T6" fmla="*/ 201961 w 344043"/>
              <a:gd name="T7" fmla="*/ 338189 h 353329"/>
              <a:gd name="T8" fmla="*/ 223560 w 344043"/>
              <a:gd name="T9" fmla="*/ 307852 h 353329"/>
              <a:gd name="T10" fmla="*/ 153096 w 344043"/>
              <a:gd name="T11" fmla="*/ 299604 h 353329"/>
              <a:gd name="T12" fmla="*/ 109474 w 344043"/>
              <a:gd name="T13" fmla="*/ 230886 h 353329"/>
              <a:gd name="T14" fmla="*/ 223560 w 344043"/>
              <a:gd name="T15" fmla="*/ 307852 h 353329"/>
              <a:gd name="T16" fmla="*/ 139733 w 344043"/>
              <a:gd name="T17" fmla="*/ 230886 h 353329"/>
              <a:gd name="T18" fmla="*/ 201041 w 344043"/>
              <a:gd name="T19" fmla="*/ 262890 h 353329"/>
              <a:gd name="T20" fmla="*/ 257556 w 344043"/>
              <a:gd name="T21" fmla="*/ 263271 h 353329"/>
              <a:gd name="T22" fmla="*/ 212979 w 344043"/>
              <a:gd name="T23" fmla="*/ 248920 h 353329"/>
              <a:gd name="T24" fmla="*/ 130429 w 344043"/>
              <a:gd name="T25" fmla="*/ 148844 h 353329"/>
              <a:gd name="T26" fmla="*/ 270486 w 344043"/>
              <a:gd name="T27" fmla="*/ 248920 h 353329"/>
              <a:gd name="T28" fmla="*/ 138683 w 344043"/>
              <a:gd name="T29" fmla="*/ 131699 h 353329"/>
              <a:gd name="T30" fmla="*/ 110969 w 344043"/>
              <a:gd name="T31" fmla="*/ 180471 h 353329"/>
              <a:gd name="T32" fmla="*/ 109346 w 344043"/>
              <a:gd name="T33" fmla="*/ 231140 h 353329"/>
              <a:gd name="T34" fmla="*/ 126237 w 344043"/>
              <a:gd name="T35" fmla="*/ 219329 h 353329"/>
              <a:gd name="T36" fmla="*/ 155067 w 344043"/>
              <a:gd name="T37" fmla="*/ 199262 h 353329"/>
              <a:gd name="T38" fmla="*/ 307339 w 344043"/>
              <a:gd name="T39" fmla="*/ 179577 h 353329"/>
              <a:gd name="T40" fmla="*/ 277090 w 344043"/>
              <a:gd name="T41" fmla="*/ 211236 h 353329"/>
              <a:gd name="T42" fmla="*/ 313149 w 344043"/>
              <a:gd name="T43" fmla="*/ 205509 h 353329"/>
              <a:gd name="T44" fmla="*/ 285707 w 344043"/>
              <a:gd name="T45" fmla="*/ 128397 h 353329"/>
              <a:gd name="T46" fmla="*/ 220980 w 344043"/>
              <a:gd name="T47" fmla="*/ 192912 h 353329"/>
              <a:gd name="T48" fmla="*/ 340534 w 344043"/>
              <a:gd name="T49" fmla="*/ 162560 h 353329"/>
              <a:gd name="T50" fmla="*/ 285707 w 344043"/>
              <a:gd name="T51" fmla="*/ 128397 h 353329"/>
              <a:gd name="T52" fmla="*/ 26909 w 344043"/>
              <a:gd name="T53" fmla="*/ 141811 h 353329"/>
              <a:gd name="T54" fmla="*/ 0 w 344043"/>
              <a:gd name="T55" fmla="*/ 214249 h 353329"/>
              <a:gd name="T56" fmla="*/ 63245 w 344043"/>
              <a:gd name="T57" fmla="*/ 158242 h 353329"/>
              <a:gd name="T58" fmla="*/ 340534 w 344043"/>
              <a:gd name="T59" fmla="*/ 162560 h 353329"/>
              <a:gd name="T60" fmla="*/ 344043 w 344043"/>
              <a:gd name="T61" fmla="*/ 188468 h 353329"/>
              <a:gd name="T62" fmla="*/ 205994 w 344043"/>
              <a:gd name="T63" fmla="*/ 128905 h 353329"/>
              <a:gd name="T64" fmla="*/ 256358 w 344043"/>
              <a:gd name="T65" fmla="*/ 128905 h 353329"/>
              <a:gd name="T66" fmla="*/ 339347 w 344043"/>
              <a:gd name="T67" fmla="*/ 153797 h 353329"/>
              <a:gd name="T68" fmla="*/ 180217 w 344043"/>
              <a:gd name="T69" fmla="*/ 101784 h 353329"/>
              <a:gd name="T70" fmla="*/ 145033 w 344043"/>
              <a:gd name="T71" fmla="*/ 117728 h 353329"/>
              <a:gd name="T72" fmla="*/ 179932 w 344043"/>
              <a:gd name="T73" fmla="*/ 135432 h 353329"/>
              <a:gd name="T74" fmla="*/ 256358 w 344043"/>
              <a:gd name="T75" fmla="*/ 128905 h 353329"/>
              <a:gd name="T76" fmla="*/ 280669 w 344043"/>
              <a:gd name="T77" fmla="*/ 124078 h 353329"/>
              <a:gd name="T78" fmla="*/ 190746 w 344043"/>
              <a:gd name="T79" fmla="*/ 94938 h 353329"/>
              <a:gd name="T80" fmla="*/ 227711 w 344043"/>
              <a:gd name="T81" fmla="*/ 103505 h 353329"/>
              <a:gd name="T82" fmla="*/ 297878 w 344043"/>
              <a:gd name="T83" fmla="*/ 114790 h 353329"/>
              <a:gd name="T84" fmla="*/ 200279 w 344043"/>
              <a:gd name="T85" fmla="*/ 55372 h 353329"/>
              <a:gd name="T86" fmla="*/ 258593 w 344043"/>
              <a:gd name="T87" fmla="*/ 91948 h 353329"/>
              <a:gd name="T88" fmla="*/ 294201 w 344043"/>
              <a:gd name="T89" fmla="*/ 106934 h 353329"/>
              <a:gd name="T90" fmla="*/ 278511 w 344043"/>
              <a:gd name="T91" fmla="*/ 80390 h 353329"/>
              <a:gd name="T92" fmla="*/ 99704 w 344043"/>
              <a:gd name="T93" fmla="*/ 53817 h 353329"/>
              <a:gd name="T94" fmla="*/ 85598 w 344043"/>
              <a:gd name="T95" fmla="*/ 91948 h 353329"/>
              <a:gd name="T96" fmla="*/ 133828 w 344043"/>
              <a:gd name="T97" fmla="*/ 60710 h 353329"/>
              <a:gd name="T98" fmla="*/ 178435 w 344043"/>
              <a:gd name="T99" fmla="*/ 0 h 353329"/>
              <a:gd name="T100" fmla="*/ 150443 w 344043"/>
              <a:gd name="T101" fmla="*/ 33164 h 353329"/>
              <a:gd name="T102" fmla="*/ 195295 w 344043"/>
              <a:gd name="T103" fmla="*/ 49218 h 353329"/>
              <a:gd name="T104" fmla="*/ 183967 w 344043"/>
              <a:gd name="T105" fmla="*/ 13508 h 353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4043" h="353329">
                <a:moveTo>
                  <a:pt x="130048" y="277114"/>
                </a:moveTo>
                <a:lnTo>
                  <a:pt x="124920" y="288535"/>
                </a:lnTo>
                <a:lnTo>
                  <a:pt x="134163" y="299258"/>
                </a:lnTo>
                <a:lnTo>
                  <a:pt x="138558" y="309508"/>
                </a:lnTo>
                <a:lnTo>
                  <a:pt x="138114" y="319275"/>
                </a:lnTo>
                <a:lnTo>
                  <a:pt x="132842" y="328549"/>
                </a:lnTo>
                <a:lnTo>
                  <a:pt x="153658" y="346471"/>
                </a:lnTo>
                <a:lnTo>
                  <a:pt x="162245" y="351599"/>
                </a:lnTo>
                <a:lnTo>
                  <a:pt x="171369" y="353329"/>
                </a:lnTo>
                <a:lnTo>
                  <a:pt x="181030" y="351666"/>
                </a:lnTo>
                <a:lnTo>
                  <a:pt x="191227" y="346617"/>
                </a:lnTo>
                <a:lnTo>
                  <a:pt x="201961" y="338189"/>
                </a:lnTo>
                <a:lnTo>
                  <a:pt x="213232" y="326390"/>
                </a:lnTo>
                <a:lnTo>
                  <a:pt x="228092" y="324993"/>
                </a:lnTo>
                <a:lnTo>
                  <a:pt x="223560" y="307852"/>
                </a:lnTo>
                <a:lnTo>
                  <a:pt x="166912" y="307852"/>
                </a:lnTo>
                <a:lnTo>
                  <a:pt x="158957" y="305549"/>
                </a:lnTo>
                <a:lnTo>
                  <a:pt x="153096" y="299604"/>
                </a:lnTo>
                <a:lnTo>
                  <a:pt x="130048" y="277114"/>
                </a:lnTo>
                <a:close/>
              </a:path>
              <a:path w="344043" h="353329">
                <a:moveTo>
                  <a:pt x="139733" y="230886"/>
                </a:moveTo>
                <a:lnTo>
                  <a:pt x="109474" y="230886"/>
                </a:lnTo>
                <a:lnTo>
                  <a:pt x="176716" y="302189"/>
                </a:lnTo>
                <a:lnTo>
                  <a:pt x="166912" y="307852"/>
                </a:lnTo>
                <a:lnTo>
                  <a:pt x="223560" y="307852"/>
                </a:lnTo>
                <a:lnTo>
                  <a:pt x="216407" y="280797"/>
                </a:lnTo>
                <a:lnTo>
                  <a:pt x="196087" y="279146"/>
                </a:lnTo>
                <a:lnTo>
                  <a:pt x="139733" y="230886"/>
                </a:lnTo>
                <a:close/>
              </a:path>
              <a:path w="344043" h="353329">
                <a:moveTo>
                  <a:pt x="167656" y="210058"/>
                </a:moveTo>
                <a:lnTo>
                  <a:pt x="139445" y="210058"/>
                </a:lnTo>
                <a:lnTo>
                  <a:pt x="201041" y="262890"/>
                </a:lnTo>
                <a:lnTo>
                  <a:pt x="197357" y="267335"/>
                </a:lnTo>
                <a:lnTo>
                  <a:pt x="233933" y="290956"/>
                </a:lnTo>
                <a:lnTo>
                  <a:pt x="257556" y="263271"/>
                </a:lnTo>
                <a:lnTo>
                  <a:pt x="273176" y="262000"/>
                </a:lnTo>
                <a:lnTo>
                  <a:pt x="270486" y="248920"/>
                </a:lnTo>
                <a:lnTo>
                  <a:pt x="212979" y="248920"/>
                </a:lnTo>
                <a:lnTo>
                  <a:pt x="167656" y="210058"/>
                </a:lnTo>
                <a:close/>
              </a:path>
              <a:path w="344043" h="353329">
                <a:moveTo>
                  <a:pt x="138683" y="131699"/>
                </a:moveTo>
                <a:lnTo>
                  <a:pt x="130429" y="148844"/>
                </a:lnTo>
                <a:lnTo>
                  <a:pt x="227583" y="231902"/>
                </a:lnTo>
                <a:lnTo>
                  <a:pt x="212979" y="248920"/>
                </a:lnTo>
                <a:lnTo>
                  <a:pt x="270486" y="248920"/>
                </a:lnTo>
                <a:lnTo>
                  <a:pt x="264032" y="217550"/>
                </a:lnTo>
                <a:lnTo>
                  <a:pt x="238760" y="217297"/>
                </a:lnTo>
                <a:lnTo>
                  <a:pt x="138683" y="131699"/>
                </a:lnTo>
                <a:close/>
              </a:path>
              <a:path w="344043" h="353329">
                <a:moveTo>
                  <a:pt x="130263" y="167285"/>
                </a:moveTo>
                <a:lnTo>
                  <a:pt x="120909" y="173619"/>
                </a:lnTo>
                <a:lnTo>
                  <a:pt x="110969" y="180471"/>
                </a:lnTo>
                <a:lnTo>
                  <a:pt x="100441" y="187836"/>
                </a:lnTo>
                <a:lnTo>
                  <a:pt x="77596" y="204088"/>
                </a:lnTo>
                <a:lnTo>
                  <a:pt x="109346" y="231140"/>
                </a:lnTo>
                <a:lnTo>
                  <a:pt x="109474" y="230886"/>
                </a:lnTo>
                <a:lnTo>
                  <a:pt x="139733" y="230886"/>
                </a:lnTo>
                <a:lnTo>
                  <a:pt x="126237" y="219329"/>
                </a:lnTo>
                <a:lnTo>
                  <a:pt x="139445" y="210058"/>
                </a:lnTo>
                <a:lnTo>
                  <a:pt x="167656" y="210058"/>
                </a:lnTo>
                <a:lnTo>
                  <a:pt x="155067" y="199262"/>
                </a:lnTo>
                <a:lnTo>
                  <a:pt x="160019" y="195834"/>
                </a:lnTo>
                <a:lnTo>
                  <a:pt x="130263" y="167285"/>
                </a:lnTo>
                <a:close/>
              </a:path>
              <a:path w="344043" h="353329">
                <a:moveTo>
                  <a:pt x="307339" y="179577"/>
                </a:moveTo>
                <a:lnTo>
                  <a:pt x="283250" y="186731"/>
                </a:lnTo>
                <a:lnTo>
                  <a:pt x="280646" y="198817"/>
                </a:lnTo>
                <a:lnTo>
                  <a:pt x="277090" y="211236"/>
                </a:lnTo>
                <a:lnTo>
                  <a:pt x="272542" y="224028"/>
                </a:lnTo>
                <a:lnTo>
                  <a:pt x="314662" y="217795"/>
                </a:lnTo>
                <a:lnTo>
                  <a:pt x="313149" y="205509"/>
                </a:lnTo>
                <a:lnTo>
                  <a:pt x="310704" y="192770"/>
                </a:lnTo>
                <a:lnTo>
                  <a:pt x="307339" y="179577"/>
                </a:lnTo>
                <a:close/>
              </a:path>
              <a:path w="344043" h="353329">
                <a:moveTo>
                  <a:pt x="285707" y="128397"/>
                </a:moveTo>
                <a:lnTo>
                  <a:pt x="256794" y="128397"/>
                </a:lnTo>
                <a:lnTo>
                  <a:pt x="267969" y="137922"/>
                </a:lnTo>
                <a:lnTo>
                  <a:pt x="220980" y="192912"/>
                </a:lnTo>
                <a:lnTo>
                  <a:pt x="252349" y="214757"/>
                </a:lnTo>
                <a:lnTo>
                  <a:pt x="296925" y="162560"/>
                </a:lnTo>
                <a:lnTo>
                  <a:pt x="340534" y="162560"/>
                </a:lnTo>
                <a:lnTo>
                  <a:pt x="339347" y="153797"/>
                </a:lnTo>
                <a:lnTo>
                  <a:pt x="315341" y="153797"/>
                </a:lnTo>
                <a:lnTo>
                  <a:pt x="285707" y="128397"/>
                </a:lnTo>
                <a:close/>
              </a:path>
              <a:path w="344043" h="353329">
                <a:moveTo>
                  <a:pt x="149351" y="85217"/>
                </a:moveTo>
                <a:lnTo>
                  <a:pt x="28965" y="129836"/>
                </a:lnTo>
                <a:lnTo>
                  <a:pt x="26909" y="141811"/>
                </a:lnTo>
                <a:lnTo>
                  <a:pt x="24165" y="153815"/>
                </a:lnTo>
                <a:lnTo>
                  <a:pt x="11770" y="189991"/>
                </a:lnTo>
                <a:lnTo>
                  <a:pt x="0" y="214249"/>
                </a:lnTo>
                <a:lnTo>
                  <a:pt x="66349" y="207610"/>
                </a:lnTo>
                <a:lnTo>
                  <a:pt x="64797" y="169126"/>
                </a:lnTo>
                <a:lnTo>
                  <a:pt x="63245" y="158242"/>
                </a:lnTo>
                <a:lnTo>
                  <a:pt x="159385" y="107569"/>
                </a:lnTo>
                <a:lnTo>
                  <a:pt x="149351" y="85217"/>
                </a:lnTo>
                <a:close/>
              </a:path>
              <a:path w="344043" h="353329">
                <a:moveTo>
                  <a:pt x="340534" y="162560"/>
                </a:moveTo>
                <a:lnTo>
                  <a:pt x="296925" y="162560"/>
                </a:lnTo>
                <a:lnTo>
                  <a:pt x="328802" y="189864"/>
                </a:lnTo>
                <a:lnTo>
                  <a:pt x="344043" y="188468"/>
                </a:lnTo>
                <a:lnTo>
                  <a:pt x="340534" y="162560"/>
                </a:lnTo>
                <a:close/>
              </a:path>
              <a:path w="344043" h="353329">
                <a:moveTo>
                  <a:pt x="256358" y="128905"/>
                </a:moveTo>
                <a:lnTo>
                  <a:pt x="205994" y="128905"/>
                </a:lnTo>
                <a:lnTo>
                  <a:pt x="179705" y="159638"/>
                </a:lnTo>
                <a:lnTo>
                  <a:pt x="211200" y="181610"/>
                </a:lnTo>
                <a:lnTo>
                  <a:pt x="256358" y="128905"/>
                </a:lnTo>
                <a:close/>
              </a:path>
              <a:path w="344043" h="353329">
                <a:moveTo>
                  <a:pt x="339089" y="151892"/>
                </a:moveTo>
                <a:lnTo>
                  <a:pt x="315341" y="153797"/>
                </a:lnTo>
                <a:lnTo>
                  <a:pt x="339347" y="153797"/>
                </a:lnTo>
                <a:lnTo>
                  <a:pt x="339089" y="151892"/>
                </a:lnTo>
                <a:close/>
              </a:path>
              <a:path w="344043" h="353329">
                <a:moveTo>
                  <a:pt x="190746" y="94938"/>
                </a:moveTo>
                <a:lnTo>
                  <a:pt x="180217" y="101784"/>
                </a:lnTo>
                <a:lnTo>
                  <a:pt x="169098" y="107874"/>
                </a:lnTo>
                <a:lnTo>
                  <a:pt x="157375" y="113193"/>
                </a:lnTo>
                <a:lnTo>
                  <a:pt x="145033" y="117728"/>
                </a:lnTo>
                <a:lnTo>
                  <a:pt x="155762" y="137295"/>
                </a:lnTo>
                <a:lnTo>
                  <a:pt x="167616" y="136951"/>
                </a:lnTo>
                <a:lnTo>
                  <a:pt x="179932" y="135432"/>
                </a:lnTo>
                <a:lnTo>
                  <a:pt x="192722" y="132746"/>
                </a:lnTo>
                <a:lnTo>
                  <a:pt x="205994" y="128905"/>
                </a:lnTo>
                <a:lnTo>
                  <a:pt x="256358" y="128905"/>
                </a:lnTo>
                <a:lnTo>
                  <a:pt x="256794" y="128397"/>
                </a:lnTo>
                <a:lnTo>
                  <a:pt x="285707" y="128397"/>
                </a:lnTo>
                <a:lnTo>
                  <a:pt x="280669" y="124078"/>
                </a:lnTo>
                <a:lnTo>
                  <a:pt x="294316" y="116712"/>
                </a:lnTo>
                <a:lnTo>
                  <a:pt x="216407" y="116712"/>
                </a:lnTo>
                <a:lnTo>
                  <a:pt x="190746" y="94938"/>
                </a:lnTo>
                <a:close/>
              </a:path>
              <a:path w="344043" h="353329">
                <a:moveTo>
                  <a:pt x="200279" y="55372"/>
                </a:moveTo>
                <a:lnTo>
                  <a:pt x="191643" y="72644"/>
                </a:lnTo>
                <a:lnTo>
                  <a:pt x="227711" y="103505"/>
                </a:lnTo>
                <a:lnTo>
                  <a:pt x="216407" y="116712"/>
                </a:lnTo>
                <a:lnTo>
                  <a:pt x="294316" y="116712"/>
                </a:lnTo>
                <a:lnTo>
                  <a:pt x="297878" y="114790"/>
                </a:lnTo>
                <a:lnTo>
                  <a:pt x="294201" y="106934"/>
                </a:lnTo>
                <a:lnTo>
                  <a:pt x="260604" y="106934"/>
                </a:lnTo>
                <a:lnTo>
                  <a:pt x="200279" y="55372"/>
                </a:lnTo>
                <a:close/>
              </a:path>
              <a:path w="344043" h="353329">
                <a:moveTo>
                  <a:pt x="278511" y="80390"/>
                </a:moveTo>
                <a:lnTo>
                  <a:pt x="256667" y="84327"/>
                </a:lnTo>
                <a:lnTo>
                  <a:pt x="258593" y="91948"/>
                </a:lnTo>
                <a:lnTo>
                  <a:pt x="259842" y="99313"/>
                </a:lnTo>
                <a:lnTo>
                  <a:pt x="260604" y="106934"/>
                </a:lnTo>
                <a:lnTo>
                  <a:pt x="294201" y="106934"/>
                </a:lnTo>
                <a:lnTo>
                  <a:pt x="292883" y="104119"/>
                </a:lnTo>
                <a:lnTo>
                  <a:pt x="286432" y="92642"/>
                </a:lnTo>
                <a:lnTo>
                  <a:pt x="278511" y="80390"/>
                </a:lnTo>
                <a:close/>
              </a:path>
              <a:path w="344043" h="353329">
                <a:moveTo>
                  <a:pt x="127126" y="34036"/>
                </a:moveTo>
                <a:lnTo>
                  <a:pt x="102842" y="42636"/>
                </a:lnTo>
                <a:lnTo>
                  <a:pt x="99704" y="53817"/>
                </a:lnTo>
                <a:lnTo>
                  <a:pt x="95784" y="65767"/>
                </a:lnTo>
                <a:lnTo>
                  <a:pt x="91082" y="78480"/>
                </a:lnTo>
                <a:lnTo>
                  <a:pt x="85598" y="91948"/>
                </a:lnTo>
                <a:lnTo>
                  <a:pt x="136986" y="84421"/>
                </a:lnTo>
                <a:lnTo>
                  <a:pt x="135845" y="72936"/>
                </a:lnTo>
                <a:lnTo>
                  <a:pt x="133828" y="60710"/>
                </a:lnTo>
                <a:lnTo>
                  <a:pt x="130925" y="47743"/>
                </a:lnTo>
                <a:lnTo>
                  <a:pt x="127126" y="34036"/>
                </a:lnTo>
                <a:close/>
              </a:path>
              <a:path w="344043" h="353329">
                <a:moveTo>
                  <a:pt x="178435" y="0"/>
                </a:moveTo>
                <a:lnTo>
                  <a:pt x="153591" y="8966"/>
                </a:lnTo>
                <a:lnTo>
                  <a:pt x="152427" y="20719"/>
                </a:lnTo>
                <a:lnTo>
                  <a:pt x="150443" y="33164"/>
                </a:lnTo>
                <a:lnTo>
                  <a:pt x="147640" y="46286"/>
                </a:lnTo>
                <a:lnTo>
                  <a:pt x="144018" y="60071"/>
                </a:lnTo>
                <a:lnTo>
                  <a:pt x="195295" y="49218"/>
                </a:lnTo>
                <a:lnTo>
                  <a:pt x="192405" y="38102"/>
                </a:lnTo>
                <a:lnTo>
                  <a:pt x="188626" y="26204"/>
                </a:lnTo>
                <a:lnTo>
                  <a:pt x="183967" y="13508"/>
                </a:lnTo>
                <a:lnTo>
                  <a:pt x="178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6" name="object 1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4746625" y="3287713"/>
            <a:ext cx="228600" cy="223837"/>
          </a:xfrm>
          <a:custGeom>
            <a:avLst/>
            <a:gdLst>
              <a:gd name="T0" fmla="*/ 105307 w 228541"/>
              <a:gd name="T1" fmla="*/ 0 h 223232"/>
              <a:gd name="T2" fmla="*/ 63982 w 228541"/>
              <a:gd name="T3" fmla="*/ 11054 h 223232"/>
              <a:gd name="T4" fmla="*/ 30530 w 228541"/>
              <a:gd name="T5" fmla="*/ 35429 h 223232"/>
              <a:gd name="T6" fmla="*/ 8129 w 228541"/>
              <a:gd name="T7" fmla="*/ 70008 h 223232"/>
              <a:gd name="T8" fmla="*/ 78 w 228541"/>
              <a:gd name="T9" fmla="*/ 109816 h 223232"/>
              <a:gd name="T10" fmla="*/ 0 w 228541"/>
              <a:gd name="T11" fmla="*/ 114782 h 223232"/>
              <a:gd name="T12" fmla="*/ 1245 w 228541"/>
              <a:gd name="T13" fmla="*/ 128495 h 223232"/>
              <a:gd name="T14" fmla="*/ 14673 w 228541"/>
              <a:gd name="T15" fmla="*/ 166083 h 223232"/>
              <a:gd name="T16" fmla="*/ 41064 w 228541"/>
              <a:gd name="T17" fmla="*/ 196220 h 223232"/>
              <a:gd name="T18" fmla="*/ 78396 w 228541"/>
              <a:gd name="T19" fmla="*/ 216180 h 223232"/>
              <a:gd name="T20" fmla="*/ 124647 w 228541"/>
              <a:gd name="T21" fmla="*/ 223232 h 223232"/>
              <a:gd name="T22" fmla="*/ 138928 w 228541"/>
              <a:gd name="T23" fmla="*/ 221067 h 223232"/>
              <a:gd name="T24" fmla="*/ 177475 w 228541"/>
              <a:gd name="T25" fmla="*/ 204910 h 223232"/>
              <a:gd name="T26" fmla="*/ 207164 w 228541"/>
              <a:gd name="T27" fmla="*/ 176507 h 223232"/>
              <a:gd name="T28" fmla="*/ 224895 w 228541"/>
              <a:gd name="T29" fmla="*/ 138753 h 223232"/>
              <a:gd name="T30" fmla="*/ 228541 w 228541"/>
              <a:gd name="T31" fmla="*/ 109816 h 223232"/>
              <a:gd name="T32" fmla="*/ 227435 w 228541"/>
              <a:gd name="T33" fmla="*/ 95968 h 223232"/>
              <a:gd name="T34" fmla="*/ 214299 w 228541"/>
              <a:gd name="T35" fmla="*/ 57974 h 223232"/>
              <a:gd name="T36" fmla="*/ 188121 w 228541"/>
              <a:gd name="T37" fmla="*/ 27463 h 223232"/>
              <a:gd name="T38" fmla="*/ 151068 w 228541"/>
              <a:gd name="T39" fmla="*/ 7212 h 223232"/>
              <a:gd name="T40" fmla="*/ 105307 w 228541"/>
              <a:gd name="T41" fmla="*/ 0 h 223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8541" h="223232">
                <a:moveTo>
                  <a:pt x="105307" y="0"/>
                </a:moveTo>
                <a:lnTo>
                  <a:pt x="63982" y="11054"/>
                </a:lnTo>
                <a:lnTo>
                  <a:pt x="30530" y="35429"/>
                </a:lnTo>
                <a:lnTo>
                  <a:pt x="8129" y="70008"/>
                </a:lnTo>
                <a:lnTo>
                  <a:pt x="78" y="109816"/>
                </a:lnTo>
                <a:lnTo>
                  <a:pt x="0" y="114782"/>
                </a:lnTo>
                <a:lnTo>
                  <a:pt x="1245" y="128495"/>
                </a:lnTo>
                <a:lnTo>
                  <a:pt x="14673" y="166083"/>
                </a:lnTo>
                <a:lnTo>
                  <a:pt x="41064" y="196220"/>
                </a:lnTo>
                <a:lnTo>
                  <a:pt x="78396" y="216180"/>
                </a:lnTo>
                <a:lnTo>
                  <a:pt x="124647" y="223232"/>
                </a:lnTo>
                <a:lnTo>
                  <a:pt x="138928" y="221067"/>
                </a:lnTo>
                <a:lnTo>
                  <a:pt x="177475" y="204910"/>
                </a:lnTo>
                <a:lnTo>
                  <a:pt x="207164" y="176507"/>
                </a:lnTo>
                <a:lnTo>
                  <a:pt x="224895" y="138753"/>
                </a:lnTo>
                <a:lnTo>
                  <a:pt x="228541" y="109816"/>
                </a:lnTo>
                <a:lnTo>
                  <a:pt x="227435" y="95968"/>
                </a:lnTo>
                <a:lnTo>
                  <a:pt x="214299" y="57974"/>
                </a:lnTo>
                <a:lnTo>
                  <a:pt x="188121" y="27463"/>
                </a:lnTo>
                <a:lnTo>
                  <a:pt x="151068" y="7212"/>
                </a:lnTo>
                <a:lnTo>
                  <a:pt x="10530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7" name="object 14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4802188" y="3338513"/>
            <a:ext cx="122237" cy="122237"/>
          </a:xfrm>
          <a:custGeom>
            <a:avLst/>
            <a:gdLst>
              <a:gd name="T0" fmla="*/ 49102 w 122809"/>
              <a:gd name="T1" fmla="*/ 0 h 121892"/>
              <a:gd name="T2" fmla="*/ 14049 w 122809"/>
              <a:gd name="T3" fmla="*/ 21260 h 121892"/>
              <a:gd name="T4" fmla="*/ 0 w 122809"/>
              <a:gd name="T5" fmla="*/ 60425 h 121892"/>
              <a:gd name="T6" fmla="*/ 67 w 122809"/>
              <a:gd name="T7" fmla="*/ 63333 h 121892"/>
              <a:gd name="T8" fmla="*/ 15058 w 122809"/>
              <a:gd name="T9" fmla="*/ 100183 h 121892"/>
              <a:gd name="T10" fmla="*/ 51566 w 122809"/>
              <a:gd name="T11" fmla="*/ 120442 h 121892"/>
              <a:gd name="T12" fmla="*/ 67342 w 122809"/>
              <a:gd name="T13" fmla="*/ 121892 h 121892"/>
              <a:gd name="T14" fmla="*/ 80336 w 122809"/>
              <a:gd name="T15" fmla="*/ 119218 h 121892"/>
              <a:gd name="T16" fmla="*/ 111119 w 122809"/>
              <a:gd name="T17" fmla="*/ 95358 h 121892"/>
              <a:gd name="T18" fmla="*/ 122809 w 122809"/>
              <a:gd name="T19" fmla="*/ 51621 h 121892"/>
              <a:gd name="T20" fmla="*/ 119582 w 122809"/>
              <a:gd name="T21" fmla="*/ 39294 h 121892"/>
              <a:gd name="T22" fmla="*/ 94602 w 122809"/>
              <a:gd name="T23" fmla="*/ 10415 h 121892"/>
              <a:gd name="T24" fmla="*/ 49102 w 122809"/>
              <a:gd name="T25" fmla="*/ 0 h 121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2809" h="121892">
                <a:moveTo>
                  <a:pt x="49102" y="0"/>
                </a:moveTo>
                <a:lnTo>
                  <a:pt x="14049" y="21260"/>
                </a:lnTo>
                <a:lnTo>
                  <a:pt x="0" y="60425"/>
                </a:lnTo>
                <a:lnTo>
                  <a:pt x="67" y="63333"/>
                </a:lnTo>
                <a:lnTo>
                  <a:pt x="15058" y="100183"/>
                </a:lnTo>
                <a:lnTo>
                  <a:pt x="51566" y="120442"/>
                </a:lnTo>
                <a:lnTo>
                  <a:pt x="67342" y="121892"/>
                </a:lnTo>
                <a:lnTo>
                  <a:pt x="80336" y="119218"/>
                </a:lnTo>
                <a:lnTo>
                  <a:pt x="111119" y="95358"/>
                </a:lnTo>
                <a:lnTo>
                  <a:pt x="122809" y="51621"/>
                </a:lnTo>
                <a:lnTo>
                  <a:pt x="119582" y="39294"/>
                </a:lnTo>
                <a:lnTo>
                  <a:pt x="94602" y="10415"/>
                </a:lnTo>
                <a:lnTo>
                  <a:pt x="49102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7948" name="矩形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037263" y="1616075"/>
            <a:ext cx="261937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长</a:t>
            </a:r>
            <a:r>
              <a:rPr lang="en-US" altLang="zh-CN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150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千米，最窄处</a:t>
            </a:r>
            <a:r>
              <a:rPr lang="en-US" altLang="zh-CN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38.9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千米</a:t>
            </a:r>
          </a:p>
        </p:txBody>
      </p:sp>
      <p:sp>
        <p:nvSpPr>
          <p:cNvPr id="167949" name="矩形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37263" y="3006725"/>
            <a:ext cx="2657475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波斯湾唯一的海上出口</a:t>
            </a:r>
          </a:p>
        </p:txBody>
      </p:sp>
      <p:sp>
        <p:nvSpPr>
          <p:cNvPr id="167950" name="矩形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015038" y="4279900"/>
            <a:ext cx="26416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石油运输最繁忙的海峡（每</a:t>
            </a:r>
            <a:r>
              <a:rPr lang="en-US" altLang="zh-CN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分钟</a:t>
            </a:r>
            <a:r>
              <a:rPr lang="en-US" altLang="zh-CN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艘）</a:t>
            </a:r>
          </a:p>
        </p:txBody>
      </p:sp>
    </p:spTree>
    <p:extLst>
      <p:ext uri="{BB962C8B-B14F-4D97-AF65-F5344CB8AC3E}">
        <p14:creationId xmlns:p14="http://schemas.microsoft.com/office/powerpoint/2010/main" val="1320366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大括号 55298"/>
          <p:cNvSpPr>
            <a:spLocks/>
          </p:cNvSpPr>
          <p:nvPr/>
        </p:nvSpPr>
        <p:spPr bwMode="auto">
          <a:xfrm>
            <a:off x="2122777" y="1009795"/>
            <a:ext cx="144462" cy="1727200"/>
          </a:xfrm>
          <a:prstGeom prst="leftBrace">
            <a:avLst>
              <a:gd name="adj1" fmla="val 995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405352" y="987570"/>
            <a:ext cx="5688012" cy="94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位于亚欧板块、非洲板块、印度洋板块交界处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338677" y="1946420"/>
            <a:ext cx="63373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地震频发区：小亚细亚半岛和伊朗高原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（位于亚欧板块和印度洋板块交界处）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1336" y="1517073"/>
            <a:ext cx="1672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板块位置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图片 7" descr="世界六大板块分布图0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4" y="3221182"/>
            <a:ext cx="6972935" cy="32347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43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西亚政区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73138"/>
            <a:ext cx="5791200" cy="588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13"/>
          <p:cNvSpPr txBox="1">
            <a:spLocks noChangeArrowheads="1"/>
          </p:cNvSpPr>
          <p:nvPr/>
        </p:nvSpPr>
        <p:spPr bwMode="auto">
          <a:xfrm>
            <a:off x="0" y="-76200"/>
            <a:ext cx="39608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西亚（</a:t>
            </a:r>
            <a:r>
              <a:rPr lang="en-US" altLang="zh-CN" sz="4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4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国）</a:t>
            </a:r>
          </a:p>
        </p:txBody>
      </p:sp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0" y="822325"/>
            <a:ext cx="6408738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波斯湾沿岸（</a:t>
            </a:r>
            <a:r>
              <a:rPr lang="en-US" altLang="zh-CN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国）</a:t>
            </a:r>
            <a:r>
              <a:rPr lang="en-US" altLang="zh-CN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伊朗、伊拉克、科威特、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沙特阿拉伯、巴林、卡塔尔、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阿联酋、阿曼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地中海沿岸（</a:t>
            </a:r>
            <a:r>
              <a:rPr lang="en-US" altLang="zh-CN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国）：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土耳其、叙利亚、以色列、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巴勒斯坦、 约旦、 黎巴嫩、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塞浦路斯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外高加索（</a:t>
            </a:r>
            <a:r>
              <a:rPr lang="en-US" altLang="zh-CN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国）：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格鲁吉亚、阿塞拜疆、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亚美尼亚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印度洋沿岸（</a:t>
            </a:r>
            <a:r>
              <a:rPr lang="en-US" altLang="zh-CN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国） 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也门、阿富汗</a:t>
            </a:r>
          </a:p>
        </p:txBody>
      </p:sp>
    </p:spTree>
    <p:extLst>
      <p:ext uri="{BB962C8B-B14F-4D97-AF65-F5344CB8AC3E}">
        <p14:creationId xmlns:p14="http://schemas.microsoft.com/office/powerpoint/2010/main" val="40903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0da81cb39dbb6fdd8cc96a00224ab18962b37a4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2593340"/>
            <a:ext cx="4221480" cy="4194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710" y="972185"/>
            <a:ext cx="8974455" cy="1512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/>
              <a:t>                                 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是指以阿拉伯人为主要族群的国家，他们有统一的语言阿拉伯语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也有着相似的文化和风俗习惯绝大部分阿拉伯人都信奉伊斯兰教。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956" y="792006"/>
            <a:ext cx="26130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9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阿拉伯世界：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26200" y="36195"/>
            <a:ext cx="2513330" cy="827405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73825" y="6604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主要国家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238250" y="173038"/>
            <a:ext cx="5691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其中非阿拉伯国家（</a:t>
            </a:r>
            <a:r>
              <a:rPr lang="en-US" altLang="zh-CN" sz="36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36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个） 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953000" y="4525963"/>
            <a:ext cx="230346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格鲁吉亚</a:t>
            </a:r>
          </a:p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亚美尼亚</a:t>
            </a:r>
          </a:p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阿塞拜疆</a:t>
            </a:r>
            <a:endParaRPr lang="zh-CN" altLang="en-US" sz="3600" b="1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6819900" y="1573213"/>
            <a:ext cx="166688" cy="1006475"/>
          </a:xfrm>
          <a:prstGeom prst="rightBrace">
            <a:avLst>
              <a:gd name="adj1" fmla="val 5031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6967538" y="1739900"/>
            <a:ext cx="2193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最东边</a:t>
            </a:r>
            <a:r>
              <a:rPr lang="en-US" altLang="zh-CN" sz="3200" b="1">
                <a:latin typeface="Tahoma" panose="020B0604030504040204" pitchFamily="34" charset="0"/>
              </a:rPr>
              <a:t>2</a:t>
            </a:r>
            <a:r>
              <a:rPr lang="zh-CN" altLang="en-US" sz="3200" b="1">
                <a:latin typeface="Tahoma" panose="020B0604030504040204" pitchFamily="34" charset="0"/>
              </a:rPr>
              <a:t>国</a:t>
            </a:r>
            <a:r>
              <a:rPr lang="zh-CN" altLang="en-US" sz="3200" b="1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4582" name="AutoShape 6"/>
          <p:cNvSpPr>
            <a:spLocks/>
          </p:cNvSpPr>
          <p:nvPr/>
        </p:nvSpPr>
        <p:spPr bwMode="auto">
          <a:xfrm>
            <a:off x="6770688" y="3013075"/>
            <a:ext cx="215900" cy="1223963"/>
          </a:xfrm>
          <a:prstGeom prst="rightBrace">
            <a:avLst>
              <a:gd name="adj1" fmla="val 47243"/>
              <a:gd name="adj2" fmla="val 47861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005638" y="3225800"/>
            <a:ext cx="2193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最西边</a:t>
            </a:r>
            <a:r>
              <a:rPr lang="en-US" altLang="zh-CN" sz="3200" b="1">
                <a:latin typeface="Tahoma" panose="020B0604030504040204" pitchFamily="34" charset="0"/>
              </a:rPr>
              <a:t>3</a:t>
            </a:r>
            <a:r>
              <a:rPr lang="zh-CN" altLang="en-US" sz="3200" b="1">
                <a:latin typeface="Tahoma" panose="020B0604030504040204" pitchFamily="34" charset="0"/>
              </a:rPr>
              <a:t>国</a:t>
            </a:r>
            <a:r>
              <a:rPr lang="zh-CN" altLang="en-US" sz="3200" b="1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4584" name="AutoShape 8"/>
          <p:cNvSpPr>
            <a:spLocks/>
          </p:cNvSpPr>
          <p:nvPr/>
        </p:nvSpPr>
        <p:spPr bwMode="auto">
          <a:xfrm>
            <a:off x="6819900" y="4814888"/>
            <a:ext cx="166688" cy="1223962"/>
          </a:xfrm>
          <a:prstGeom prst="rightBrace">
            <a:avLst>
              <a:gd name="adj1" fmla="val 61190"/>
              <a:gd name="adj2" fmla="val 4279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6842125" y="4953000"/>
            <a:ext cx="2301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anose="020B0604030504040204" pitchFamily="34" charset="0"/>
              </a:rPr>
              <a:t>大高加索</a:t>
            </a:r>
            <a:r>
              <a:rPr lang="en-US" altLang="zh-CN" sz="2800" b="1">
                <a:latin typeface="Tahoma" panose="020B0604030504040204" pitchFamily="34" charset="0"/>
              </a:rPr>
              <a:t>3</a:t>
            </a:r>
            <a:r>
              <a:rPr lang="zh-CN" altLang="en-US" sz="2800" b="1">
                <a:latin typeface="Tahoma" panose="020B0604030504040204" pitchFamily="34" charset="0"/>
              </a:rPr>
              <a:t>国</a:t>
            </a:r>
            <a:r>
              <a:rPr lang="zh-CN" altLang="en-US" sz="2800" b="1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951413" y="1447800"/>
            <a:ext cx="25923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阿  富  汗</a:t>
            </a:r>
          </a:p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伊       朗</a:t>
            </a:r>
            <a:endParaRPr lang="zh-CN" altLang="en-US" sz="3200">
              <a:latin typeface="Tahoma" panose="020B0604030504040204" pitchFamily="34" charset="0"/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879975" y="2870200"/>
            <a:ext cx="2160588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土 耳  其</a:t>
            </a:r>
          </a:p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以 色  列</a:t>
            </a:r>
          </a:p>
          <a:p>
            <a:pPr eaLnBrk="1" hangingPunct="1"/>
            <a:r>
              <a:rPr lang="zh-CN" altLang="en-US" sz="3200" b="1">
                <a:latin typeface="Tahoma" panose="020B0604030504040204" pitchFamily="34" charset="0"/>
              </a:rPr>
              <a:t>塞浦路斯</a:t>
            </a:r>
            <a:endParaRPr lang="zh-CN" altLang="en-US" sz="3200">
              <a:latin typeface="Tahoma" panose="020B0604030504040204" pitchFamily="34" charset="0"/>
            </a:endParaRPr>
          </a:p>
        </p:txBody>
      </p:sp>
      <p:pic>
        <p:nvPicPr>
          <p:cNvPr id="24588" name="Picture 13" descr="西亚政区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138"/>
            <a:ext cx="4876800" cy="588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0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38149" y="606425"/>
            <a:ext cx="7500505" cy="914400"/>
          </a:xfrm>
          <a:ln cap="flat" algn="ctr">
            <a:miter lim="800000"/>
            <a:headEnd type="none" w="med" len="med"/>
            <a:tailEnd type="none" w="med" len="med"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</a:t>
            </a:r>
            <a:r>
              <a:rPr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中东</a:t>
            </a:r>
            <a:r>
              <a:rPr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埃及</a:t>
            </a:r>
            <a:r>
              <a:rPr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阿富汗</a:t>
            </a:r>
            <a:r>
              <a:rPr lang="en-US" altLang="zh-CN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土耳其欧洲部分</a:t>
            </a:r>
          </a:p>
        </p:txBody>
      </p:sp>
      <p:pic>
        <p:nvPicPr>
          <p:cNvPr id="174083" name="Picture 7" descr="00000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152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4" name="Picture 8" descr="000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42291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0"/>
            <a:ext cx="4495800" cy="70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西亚和中东范围的</a:t>
            </a:r>
            <a:r>
              <a:rPr lang="zh-CN" altLang="en-US" sz="4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差别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？</a:t>
            </a:r>
          </a:p>
        </p:txBody>
      </p:sp>
      <p:sp>
        <p:nvSpPr>
          <p:cNvPr id="174086" name="Text Box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71600" y="5791200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西亚地图</a:t>
            </a:r>
          </a:p>
        </p:txBody>
      </p:sp>
      <p:sp>
        <p:nvSpPr>
          <p:cNvPr id="174087" name="Text Box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38800" y="5791200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中东地图</a:t>
            </a:r>
          </a:p>
        </p:txBody>
      </p:sp>
    </p:spTree>
    <p:extLst>
      <p:ext uri="{BB962C8B-B14F-4D97-AF65-F5344CB8AC3E}">
        <p14:creationId xmlns:p14="http://schemas.microsoft.com/office/powerpoint/2010/main" val="806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7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05" y="1906905"/>
            <a:ext cx="5658485" cy="45319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555" y="1016000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、地形特征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object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0" y="1625600"/>
            <a:ext cx="6248400" cy="50292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71" name="object 7"/>
          <p:cNvSpPr/>
          <p:nvPr>
            <p:custDataLst>
              <p:tags r:id="rId2"/>
            </p:custDataLst>
          </p:nvPr>
        </p:nvSpPr>
        <p:spPr>
          <a:xfrm rot="19560000">
            <a:off x="5054600" y="2817813"/>
            <a:ext cx="538163" cy="11874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美索不达米亚平原</a:t>
            </a:r>
            <a:endParaRPr lang="en-US" altLang="zh-CN" sz="20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73" name="文本框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875" y="1514475"/>
            <a:ext cx="3122613" cy="435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、以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高原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为主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，平原面积狭小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；</a:t>
            </a:r>
            <a:endParaRPr lang="en-US" altLang="zh-CN" sz="2000" b="0" dirty="0">
              <a:solidFill>
                <a:srgbClr val="FF0000"/>
              </a:solidFill>
              <a:latin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000" b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三大高原</a:t>
            </a:r>
            <a:r>
              <a:rPr lang="zh-CN" altLang="en-US" sz="2000" b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：伊朗高原、阿拉伯高原、安纳托利亚高原。</a:t>
            </a:r>
            <a:endParaRPr lang="en-US" altLang="zh-CN" sz="2000" b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000" b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两大山脉</a:t>
            </a:r>
            <a:r>
              <a:rPr lang="zh-CN" altLang="en-US" sz="2000" b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：兴都库什山脉、大高加索山脉。</a:t>
            </a:r>
            <a:endParaRPr lang="en-US" altLang="zh-CN" sz="2000" b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000" b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一大平原</a:t>
            </a:r>
            <a:r>
              <a:rPr lang="zh-CN" altLang="en-US" sz="2000" b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：美索不达米亚平原。</a:t>
            </a:r>
            <a:endParaRPr lang="en-US" altLang="zh-CN" sz="2000" b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sym typeface="微软雅黑" panose="020B0503020204020204" pitchFamily="34" charset="-122"/>
              </a:rPr>
              <a:t>、特殊</a:t>
            </a:r>
            <a:r>
              <a:rPr lang="zh-CN" altLang="en-US" dirty="0" smtClean="0">
                <a:latin typeface="黑体" panose="02010609060101010101" pitchFamily="49" charset="-122"/>
                <a:cs typeface="+mn-ea"/>
              </a:rPr>
              <a:t>地貌</a:t>
            </a:r>
            <a:r>
              <a:rPr lang="zh-CN" altLang="en-US" dirty="0">
                <a:latin typeface="黑体" panose="02010609060101010101" pitchFamily="49" charset="-122"/>
                <a:cs typeface="+mn-ea"/>
              </a:rPr>
              <a:t>：干旱的风沙地貌为主，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+mn-ea"/>
              </a:rPr>
              <a:t>沙漠广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cs typeface="+mn-ea"/>
              </a:rPr>
              <a:t>布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cs typeface="+mn-ea"/>
            </a:endParaRPr>
          </a:p>
        </p:txBody>
      </p:sp>
      <p:sp>
        <p:nvSpPr>
          <p:cNvPr id="83974" name="object 7"/>
          <p:cNvSpPr/>
          <p:nvPr>
            <p:custDataLst>
              <p:tags r:id="rId4"/>
            </p:custDataLst>
          </p:nvPr>
        </p:nvSpPr>
        <p:spPr>
          <a:xfrm rot="19800000">
            <a:off x="4856163" y="3919538"/>
            <a:ext cx="538162" cy="5778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阿拉伯高原</a:t>
            </a:r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75" name="object 7"/>
          <p:cNvSpPr/>
          <p:nvPr>
            <p:custDataLst>
              <p:tags r:id="rId5"/>
            </p:custDataLst>
          </p:nvPr>
        </p:nvSpPr>
        <p:spPr>
          <a:xfrm>
            <a:off x="6397625" y="3005138"/>
            <a:ext cx="1265238" cy="4413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伊朗高原</a:t>
            </a:r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76" name="object 7"/>
          <p:cNvSpPr/>
          <p:nvPr>
            <p:custDataLst>
              <p:tags r:id="rId6"/>
            </p:custDataLst>
          </p:nvPr>
        </p:nvSpPr>
        <p:spPr>
          <a:xfrm>
            <a:off x="3321050" y="2095500"/>
            <a:ext cx="1265238" cy="4413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安纳托利亚高原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77" name="object 7"/>
          <p:cNvSpPr/>
          <p:nvPr>
            <p:custDataLst>
              <p:tags r:id="rId7"/>
            </p:custDataLst>
          </p:nvPr>
        </p:nvSpPr>
        <p:spPr>
          <a:xfrm rot="19440000">
            <a:off x="7621588" y="2273300"/>
            <a:ext cx="1592262" cy="3000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兴都库什山脉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78" name="object 7"/>
          <p:cNvSpPr/>
          <p:nvPr>
            <p:custDataLst>
              <p:tags r:id="rId8"/>
            </p:custDataLst>
          </p:nvPr>
        </p:nvSpPr>
        <p:spPr>
          <a:xfrm rot="1380000">
            <a:off x="4576763" y="1982788"/>
            <a:ext cx="1592262" cy="3000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大高加索山脉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0" name="椭圆 27"/>
          <p:cNvSpPr/>
          <p:nvPr>
            <p:custDataLst>
              <p:tags r:id="rId9"/>
            </p:custDataLst>
          </p:nvPr>
        </p:nvSpPr>
        <p:spPr>
          <a:xfrm rot="17290264">
            <a:off x="3590132" y="1502569"/>
            <a:ext cx="836612" cy="17462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1" name="椭圆 28"/>
          <p:cNvSpPr/>
          <p:nvPr>
            <p:custDataLst>
              <p:tags r:id="rId10"/>
            </p:custDataLst>
          </p:nvPr>
        </p:nvSpPr>
        <p:spPr>
          <a:xfrm rot="19698352">
            <a:off x="4960938" y="3438525"/>
            <a:ext cx="879475" cy="272891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2" name="椭圆 29"/>
          <p:cNvSpPr/>
          <p:nvPr>
            <p:custDataLst>
              <p:tags r:id="rId11"/>
            </p:custDataLst>
          </p:nvPr>
        </p:nvSpPr>
        <p:spPr>
          <a:xfrm rot="16493379">
            <a:off x="6508750" y="2271713"/>
            <a:ext cx="757237" cy="20462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3" name="椭圆 30"/>
          <p:cNvSpPr/>
          <p:nvPr>
            <p:custDataLst>
              <p:tags r:id="rId12"/>
            </p:custDataLst>
          </p:nvPr>
        </p:nvSpPr>
        <p:spPr>
          <a:xfrm rot="17204992">
            <a:off x="5031582" y="1058069"/>
            <a:ext cx="755650" cy="2046287"/>
          </a:xfrm>
          <a:prstGeom prst="ellipse">
            <a:avLst/>
          </a:prstGeom>
          <a:noFill/>
          <a:ln w="57150" cap="flat" cmpd="sng" algn="ctr">
            <a:solidFill>
              <a:srgbClr val="0000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4" name="椭圆 31"/>
          <p:cNvSpPr/>
          <p:nvPr>
            <p:custDataLst>
              <p:tags r:id="rId13"/>
            </p:custDataLst>
          </p:nvPr>
        </p:nvSpPr>
        <p:spPr>
          <a:xfrm rot="14329468">
            <a:off x="8065294" y="1420019"/>
            <a:ext cx="757238" cy="2044700"/>
          </a:xfrm>
          <a:prstGeom prst="ellipse">
            <a:avLst/>
          </a:prstGeom>
          <a:noFill/>
          <a:ln w="57150" cap="flat" cmpd="sng" algn="ctr">
            <a:solidFill>
              <a:srgbClr val="0000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5" name="椭圆 32"/>
          <p:cNvSpPr/>
          <p:nvPr>
            <p:custDataLst>
              <p:tags r:id="rId14"/>
            </p:custDataLst>
          </p:nvPr>
        </p:nvSpPr>
        <p:spPr>
          <a:xfrm rot="19707756">
            <a:off x="5062538" y="2476500"/>
            <a:ext cx="757237" cy="20447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3986" name="Oval 7"/>
          <p:cNvSpPr/>
          <p:nvPr>
            <p:custDataLst>
              <p:tags r:id="rId15"/>
            </p:custDataLst>
          </p:nvPr>
        </p:nvSpPr>
        <p:spPr>
          <a:xfrm>
            <a:off x="4025900" y="3497263"/>
            <a:ext cx="161925" cy="144462"/>
          </a:xfrm>
          <a:prstGeom prst="ellipse">
            <a:avLst/>
          </a:prstGeom>
          <a:solidFill>
            <a:srgbClr val="FF0000"/>
          </a:solidFill>
          <a:ln>
            <a:solidFill>
              <a:srgbClr val="0000FF"/>
            </a:solidFill>
            <a:round/>
          </a:ln>
        </p:spPr>
        <p:txBody>
          <a:bodyPr wrap="none" anchor="ctr"/>
          <a:lstStyle/>
          <a:p>
            <a:pPr eaLnBrk="0" hangingPunct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77172" name="Line 8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 rot="10800000" flipH="1" flipV="1">
            <a:off x="4189413" y="3571875"/>
            <a:ext cx="263525" cy="2746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988" name="Text Box 9"/>
          <p:cNvSpPr/>
          <p:nvPr>
            <p:custDataLst>
              <p:tags r:id="rId17"/>
            </p:custDataLst>
          </p:nvPr>
        </p:nvSpPr>
        <p:spPr>
          <a:xfrm>
            <a:off x="4025900" y="3846513"/>
            <a:ext cx="2863273" cy="369332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死海（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湖面海拔-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-15240" y="3793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85578" y="741327"/>
            <a:ext cx="278320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地形特征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97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/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 fill="hold"/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 fill="hold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 fill="hold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 fill="hold"/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 fill="hold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 fill="hold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 fill="hold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 fill="hold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 fill="hold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 fill="hold"/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 fill="hold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 fill="hold"/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 fill="hold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 fill="hold"/>
                                        <p:tgtEl>
                                          <p:spTgt spid="17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 fill="hold"/>
                                        <p:tgtEl>
                                          <p:spTgt spid="8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nimBg="1"/>
      <p:bldP spid="83974" grpId="0" animBg="1"/>
      <p:bldP spid="83975" grpId="0" animBg="1"/>
      <p:bldP spid="83976" grpId="0" animBg="1"/>
      <p:bldP spid="83977" grpId="0" animBg="1"/>
      <p:bldP spid="83978" grpId="0" animBg="1"/>
      <p:bldP spid="83980" grpId="0" animBg="1"/>
      <p:bldP spid="83981" grpId="0" animBg="1"/>
      <p:bldP spid="83982" grpId="0" animBg="1"/>
      <p:bldP spid="83983" grpId="0" animBg="1"/>
      <p:bldP spid="83984" grpId="0" animBg="1"/>
      <p:bldP spid="83985" grpId="0" animBg="1"/>
      <p:bldP spid="83986" grpId="0" animBg="1"/>
      <p:bldP spid="8398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105" y="1906905"/>
            <a:ext cx="5658485" cy="45319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9" name="图片 8" descr="timg (1)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470" y="1016000"/>
            <a:ext cx="5659120" cy="19272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图片 5" descr="timg"/>
          <p:cNvPicPr>
            <a:picLocks noChangeAspect="1"/>
          </p:cNvPicPr>
          <p:nvPr/>
        </p:nvPicPr>
        <p:blipFill>
          <a:blip r:embed="rId8"/>
          <a:srcRect r="1488"/>
          <a:stretch>
            <a:fillRect/>
          </a:stretch>
        </p:blipFill>
        <p:spPr>
          <a:xfrm>
            <a:off x="3379470" y="2943860"/>
            <a:ext cx="5659120" cy="38595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2" name="Picture 2" descr="死海附近地形剖面图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" y="2481085"/>
            <a:ext cx="3246525" cy="22050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57" y="1053321"/>
            <a:ext cx="33370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死海：世界陆地</a:t>
            </a:r>
            <a:r>
              <a:rPr lang="zh-CN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最低点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（－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415米） </a:t>
            </a:r>
          </a:p>
        </p:txBody>
      </p:sp>
      <p:sp>
        <p:nvSpPr>
          <p:cNvPr id="14" name="Text Box 14"/>
          <p:cNvSpPr/>
          <p:nvPr>
            <p:custDataLst>
              <p:tags r:id="rId3"/>
            </p:custDataLst>
          </p:nvPr>
        </p:nvSpPr>
        <p:spPr>
          <a:xfrm>
            <a:off x="194857" y="4873625"/>
            <a:ext cx="1370013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成因： </a:t>
            </a:r>
          </a:p>
        </p:txBody>
      </p:sp>
      <p:sp>
        <p:nvSpPr>
          <p:cNvPr id="15" name="Text Box 16"/>
          <p:cNvSpPr/>
          <p:nvPr>
            <p:custDataLst>
              <p:tags r:id="rId4"/>
            </p:custDataLst>
          </p:nvPr>
        </p:nvSpPr>
        <p:spPr>
          <a:xfrm>
            <a:off x="102513" y="5515570"/>
            <a:ext cx="3166204" cy="9233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板块生长边界，地壳断裂下陷而成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（东非大裂谷的北部延续）。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060373" y="4509655"/>
            <a:ext cx="2556163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死海漂浮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08075"/>
            <a:ext cx="43211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Text Box 3"/>
          <p:cNvSpPr/>
          <p:nvPr>
            <p:custDataLst>
              <p:tags r:id="rId2"/>
            </p:custDataLst>
          </p:nvPr>
        </p:nvSpPr>
        <p:spPr>
          <a:xfrm>
            <a:off x="166688" y="4208463"/>
            <a:ext cx="8763000" cy="9540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1、死海的水质含矿物质盐分多，</a:t>
            </a:r>
            <a:r>
              <a:rPr lang="zh-CN" altLang="zh-CN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湖水的比重比人体大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，浮力大，人能漂浮在水面上，不会沉没。</a:t>
            </a:r>
          </a:p>
        </p:txBody>
      </p:sp>
      <p:pic>
        <p:nvPicPr>
          <p:cNvPr id="179204" name="Picture 4" descr="xin_80f6c034adee474fa0425d54aac26e3b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08075"/>
            <a:ext cx="4191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52800" y="304800"/>
            <a:ext cx="2286000" cy="522288"/>
          </a:xfrm>
          <a:ln>
            <a:miter lim="800000"/>
          </a:ln>
        </p:spPr>
        <p:txBody>
          <a:bodyPr>
            <a:normAutofit fontScale="90000"/>
          </a:bodyPr>
          <a:lstStyle/>
          <a:p>
            <a:pPr algn="l" eaLnBrk="1" hangingPunct="1"/>
            <a:r>
              <a:rPr lang="zh-CN" altLang="zh-CN" sz="3200" b="1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死海不“死”</a:t>
            </a:r>
          </a:p>
        </p:txBody>
      </p:sp>
      <p:sp>
        <p:nvSpPr>
          <p:cNvPr id="86021" name="Rectangle 6"/>
          <p:cNvSpPr/>
          <p:nvPr>
            <p:custDataLst>
              <p:tags r:id="rId5"/>
            </p:custDataLst>
          </p:nvPr>
        </p:nvSpPr>
        <p:spPr>
          <a:xfrm>
            <a:off x="166688" y="5408613"/>
            <a:ext cx="8305800" cy="9461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2、但是近年来通过科学考察，在死海中发现有耐盐的细菌和藻类，死海并不是完全没有生命的。</a:t>
            </a:r>
          </a:p>
        </p:txBody>
      </p:sp>
    </p:spTree>
    <p:extLst>
      <p:ext uri="{BB962C8B-B14F-4D97-AF65-F5344CB8AC3E}">
        <p14:creationId xmlns:p14="http://schemas.microsoft.com/office/powerpoint/2010/main" val="9624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animBg="1"/>
      <p:bldP spid="860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444882_12079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3" y="308987"/>
            <a:ext cx="4005780" cy="267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805276" y="6211813"/>
            <a:ext cx="568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战争</a:t>
            </a:r>
            <a:r>
              <a:rPr kumimoji="1" lang="zh-CN" altLang="en-US" sz="3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给西亚人民</a:t>
            </a:r>
            <a:r>
              <a:rPr kumimoji="1"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带来的创伤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51" y="3335805"/>
            <a:ext cx="3960081" cy="26376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" y="3335805"/>
            <a:ext cx="4005781" cy="2661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77" y="308987"/>
            <a:ext cx="3987056" cy="26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6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/>
          </p:cNvSpPr>
          <p:nvPr>
            <p:ph type="title" sz="quarter"/>
            <p:custDataLst>
              <p:tags r:id="rId1"/>
            </p:custDataLst>
          </p:nvPr>
        </p:nvSpPr>
        <p:spPr>
          <a:xfrm>
            <a:off x="3352800" y="152400"/>
            <a:ext cx="2286000" cy="522288"/>
          </a:xfrm>
          <a:ln>
            <a:miter lim="800000"/>
          </a:ln>
        </p:spPr>
        <p:txBody>
          <a:bodyPr>
            <a:normAutofit fontScale="90000"/>
          </a:bodyPr>
          <a:lstStyle/>
          <a:p>
            <a:pPr algn="l" eaLnBrk="1" hangingPunct="1"/>
            <a:r>
              <a:rPr lang="zh-CN" altLang="zh-CN" sz="3200" b="1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死海之“死”</a:t>
            </a:r>
          </a:p>
        </p:txBody>
      </p:sp>
      <p:sp>
        <p:nvSpPr>
          <p:cNvPr id="87042" name="Rectangle 3"/>
          <p:cNvSpPr/>
          <p:nvPr>
            <p:custDataLst>
              <p:tags r:id="rId2"/>
            </p:custDataLst>
          </p:nvPr>
        </p:nvSpPr>
        <p:spPr>
          <a:xfrm>
            <a:off x="228600" y="4648200"/>
            <a:ext cx="8610600" cy="70788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400" b="1" i="0" u="none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400" b="1" i="0" u="none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400" b="1" i="0" u="none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400" b="1" i="0" u="none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2400" b="1" i="0" u="none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5pPr>
          </a:lstStyle>
          <a:p>
            <a:pPr eaLnBrk="1" hangingPunct="1"/>
            <a:r>
              <a:rPr altLang="zh-CN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333FF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  </a:t>
            </a:r>
            <a:r>
              <a:rPr altLang="zh-CN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1、</a:t>
            </a:r>
            <a:r>
              <a:rPr altLang="zh-CN" sz="2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死海湖水盐度是一般海水盐度的</a:t>
            </a:r>
            <a:r>
              <a:rPr lang="en-US" altLang="zh-CN" sz="2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8.6</a:t>
            </a:r>
            <a:r>
              <a:rPr altLang="zh-CN" sz="2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倍</a:t>
            </a:r>
            <a:r>
              <a:rPr altLang="zh-CN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,</a:t>
            </a:r>
            <a:r>
              <a:rPr altLang="zh-CN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是世界上盐度最高的湖泊</a:t>
            </a:r>
            <a:r>
              <a:rPr altLang="zh-CN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itchFamily="34" charset="-122"/>
                <a:sym typeface="微软雅黑" panose="020B0503020204020204" pitchFamily="34" charset="-122"/>
              </a:rPr>
              <a:t>。水中鱼虾贝类都不能生存，湖岸两旁草木也不能生长,故称“死海”。  </a:t>
            </a:r>
            <a:endParaRPr altLang="zh-CN" sz="2000" dirty="0">
              <a:latin typeface="微软雅黑" panose="020B0503020204020204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80228" name="Picture 4" descr="0120000000048111378113374962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r="28648"/>
          <a:stretch>
            <a:fillRect/>
          </a:stretch>
        </p:blipFill>
        <p:spPr bwMode="auto">
          <a:xfrm>
            <a:off x="457200" y="685800"/>
            <a:ext cx="337343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71600" y="19812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死海</a:t>
            </a:r>
          </a:p>
        </p:txBody>
      </p:sp>
      <p:sp>
        <p:nvSpPr>
          <p:cNvPr id="87045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133600" y="2286000"/>
            <a:ext cx="609600" cy="304800"/>
          </a:xfrm>
          <a:prstGeom prst="line">
            <a:avLst/>
          </a:prstGeom>
          <a:noFill/>
          <a:ln w="38100" cmpd="sng">
            <a:solidFill>
              <a:schemeClr val="bg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80231" name="Picture 7" descr="4kvagqs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5800"/>
            <a:ext cx="3200400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8" descr="%E6%AD%BB%E6%B5%B7%E8%B6%B3%E6%B5%B4%E7%9B%9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71800"/>
            <a:ext cx="3200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8" name="Text Box 9"/>
          <p:cNvSpPr/>
          <p:nvPr>
            <p:custDataLst>
              <p:tags r:id="rId8"/>
            </p:custDataLst>
          </p:nvPr>
        </p:nvSpPr>
        <p:spPr>
          <a:xfrm>
            <a:off x="109870" y="5390905"/>
            <a:ext cx="8534400" cy="4616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2、死海近几十年水位下降，面积不断减小。</a:t>
            </a:r>
          </a:p>
        </p:txBody>
      </p:sp>
      <p:sp>
        <p:nvSpPr>
          <p:cNvPr id="87049" name="Rectangle 10"/>
          <p:cNvSpPr/>
          <p:nvPr>
            <p:custDataLst>
              <p:tags r:id="rId9"/>
            </p:custDataLst>
          </p:nvPr>
        </p:nvSpPr>
        <p:spPr>
          <a:xfrm>
            <a:off x="643270" y="5759205"/>
            <a:ext cx="4024313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（干旱/过度利用约旦河水）</a:t>
            </a:r>
          </a:p>
        </p:txBody>
      </p:sp>
    </p:spTree>
    <p:extLst>
      <p:ext uri="{BB962C8B-B14F-4D97-AF65-F5344CB8AC3E}">
        <p14:creationId xmlns:p14="http://schemas.microsoft.com/office/powerpoint/2010/main" val="865535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 fill="hold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nimBg="1"/>
      <p:bldP spid="87048" grpId="0" animBg="1"/>
      <p:bldP spid="870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51" y="2000472"/>
            <a:ext cx="4781550" cy="4324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0001" y="936007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气候特征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</p:spTree>
    <p:extLst>
      <p:ext uri="{BB962C8B-B14F-4D97-AF65-F5344CB8AC3E}">
        <p14:creationId xmlns:p14="http://schemas.microsoft.com/office/powerpoint/2010/main" val="3787258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西亚的气候_副本_副本"/>
          <p:cNvPicPr>
            <a:picLocks noChangeAspect="1"/>
          </p:cNvPicPr>
          <p:nvPr/>
        </p:nvPicPr>
        <p:blipFill>
          <a:blip r:embed="rId2"/>
          <a:srcRect r="512"/>
          <a:stretch>
            <a:fillRect/>
          </a:stretch>
        </p:blipFill>
        <p:spPr>
          <a:xfrm>
            <a:off x="3564255" y="1738630"/>
            <a:ext cx="5594985" cy="50177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0001" y="936007"/>
            <a:ext cx="293052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气候特征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8002" y="1764013"/>
            <a:ext cx="316738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latin typeface="+mn-ea"/>
                <a:cs typeface="+mn-ea"/>
              </a:rPr>
              <a:t>①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热带沙漠气候</a:t>
            </a:r>
            <a:endParaRPr lang="zh-CN" altLang="en-US" sz="2400" b="1">
              <a:solidFill>
                <a:srgbClr val="0221DE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8002" y="3636027"/>
            <a:ext cx="316738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latin typeface="Calibri" panose="020F0502020204030204" charset="0"/>
                <a:cs typeface="+mn-ea"/>
              </a:rPr>
              <a:t>②地中海气候</a:t>
            </a:r>
            <a:endParaRPr lang="zh-CN" altLang="en-US" sz="2800" b="1"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002" y="5508041"/>
            <a:ext cx="3167380" cy="565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latin typeface="Calibri" panose="020F0502020204030204" charset="0"/>
                <a:cs typeface="+mn-ea"/>
              </a:rPr>
              <a:t>③</a:t>
            </a:r>
            <a:r>
              <a:rPr lang="zh-CN" sz="2800">
                <a:solidFill>
                  <a:schemeClr val="tx1"/>
                </a:solidFill>
                <a:latin typeface="Calibri" panose="020F0502020204030204" charset="0"/>
                <a:cs typeface="+mn-ea"/>
              </a:rPr>
              <a:t>温带大陆气候</a:t>
            </a:r>
            <a:endParaRPr lang="zh-CN" sz="2800">
              <a:solidFill>
                <a:schemeClr val="tx1"/>
              </a:solidFill>
              <a:latin typeface="Calibri" panose="020F0502020204030204" charset="0"/>
              <a:ea typeface="楷体" panose="02010609060101010101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0003" y="2412018"/>
            <a:ext cx="3059430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成因：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常年受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副高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控制或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信风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控制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0003" y="4284032"/>
            <a:ext cx="3059430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成因：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夏季副高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影响，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冬季西风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影响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0003" y="6156046"/>
            <a:ext cx="4495800" cy="565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0221DE"/>
                </a:solidFill>
              </a:rPr>
              <a:t>成因：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水汽偏少且较难进入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7" name="图片 16" descr="图片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48" y="1046480"/>
            <a:ext cx="2529205" cy="16776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7" grpId="0" bldLvl="0" animBg="1"/>
      <p:bldP spid="5" grpId="0" bldLvl="0" animBg="1"/>
      <p:bldP spid="7" grpId="0" bldLvl="0" animBg="1"/>
      <p:bldP spid="10" grpId="0" bldLvl="0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5"/>
          <p:cNvSpPr/>
          <p:nvPr>
            <p:custDataLst>
              <p:tags r:id="rId1"/>
            </p:custDataLst>
          </p:nvPr>
        </p:nvSpPr>
        <p:spPr>
          <a:xfrm>
            <a:off x="0" y="864193"/>
            <a:ext cx="4986670" cy="173073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纬度位置较低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本区纬度处于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12—42N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，北回归线穿过本区。绝大部分处于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30N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以南的低纬地 区，这是造成本区气温高的主要原因。 </a:t>
            </a:r>
          </a:p>
        </p:txBody>
      </p:sp>
      <p:sp>
        <p:nvSpPr>
          <p:cNvPr id="93186" name="Text Box 6"/>
          <p:cNvSpPr/>
          <p:nvPr>
            <p:custDataLst>
              <p:tags r:id="rId2"/>
            </p:custDataLst>
          </p:nvPr>
        </p:nvSpPr>
        <p:spPr>
          <a:xfrm>
            <a:off x="10633" y="2660556"/>
            <a:ext cx="4976037" cy="203850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大气环流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 受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副热带高气压和信风带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控制。 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一月， 在高压控制下稳定少雨；七月受自陆向海的东北信风控制，盛行热带大陆气团，降水少。</a:t>
            </a:r>
          </a:p>
        </p:txBody>
      </p:sp>
      <p:sp>
        <p:nvSpPr>
          <p:cNvPr id="186374" name="Text Box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60324"/>
            <a:ext cx="5980113" cy="70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西亚气候干热的主要原因</a:t>
            </a:r>
            <a:r>
              <a:rPr lang="zh-CN" altLang="en-US" sz="4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sp>
        <p:nvSpPr>
          <p:cNvPr id="93190" name="矩形 5"/>
          <p:cNvSpPr/>
          <p:nvPr>
            <p:custDataLst>
              <p:tags r:id="rId4"/>
            </p:custDataLst>
          </p:nvPr>
        </p:nvSpPr>
        <p:spPr>
          <a:xfrm>
            <a:off x="0" y="5661025"/>
            <a:ext cx="4986670" cy="70788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地形特点: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地表起伏小，高原山地的阻挡，很难受到海洋的影响</a:t>
            </a:r>
          </a:p>
        </p:txBody>
      </p:sp>
      <p:sp>
        <p:nvSpPr>
          <p:cNvPr id="93191" name="矩形 6"/>
          <p:cNvSpPr/>
          <p:nvPr>
            <p:custDataLst>
              <p:tags r:id="rId5"/>
            </p:custDataLst>
          </p:nvPr>
        </p:nvSpPr>
        <p:spPr>
          <a:xfrm>
            <a:off x="0" y="4783755"/>
            <a:ext cx="4986670" cy="70788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）、海陆位置：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海岸线平直，虽濒临红海和地中海，海洋面积狭小，水汽不足。</a:t>
            </a:r>
          </a:p>
        </p:txBody>
      </p:sp>
      <p:pic>
        <p:nvPicPr>
          <p:cNvPr id="9" name="图片 8" descr="西亚的气候_副本_副本"/>
          <p:cNvPicPr>
            <a:picLocks noChangeAspect="1"/>
          </p:cNvPicPr>
          <p:nvPr/>
        </p:nvPicPr>
        <p:blipFill>
          <a:blip r:embed="rId7"/>
          <a:srcRect r="512"/>
          <a:stretch>
            <a:fillRect/>
          </a:stretch>
        </p:blipFill>
        <p:spPr>
          <a:xfrm>
            <a:off x="5389303" y="3614371"/>
            <a:ext cx="3575520" cy="3206646"/>
          </a:xfrm>
          <a:prstGeom prst="rect">
            <a:avLst/>
          </a:prstGeom>
        </p:spPr>
      </p:pic>
      <p:pic>
        <p:nvPicPr>
          <p:cNvPr id="10" name="图片 9" descr="图片1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3" y="864193"/>
            <a:ext cx="3539008" cy="283446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26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9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93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animBg="1"/>
      <p:bldP spid="9319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3" descr="2008010317215757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8"/>
            <a:ext cx="47625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63" name="Picture 4" descr="撒哈拉沙漠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54213"/>
            <a:ext cx="4017963" cy="477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64" name="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0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5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9238" y="-15875"/>
            <a:ext cx="1871662" cy="5222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植被：</a:t>
            </a:r>
          </a:p>
        </p:txBody>
      </p:sp>
      <p:sp>
        <p:nvSpPr>
          <p:cNvPr id="101381" name="Rectangle 6"/>
          <p:cNvSpPr/>
          <p:nvPr>
            <p:custDataLst>
              <p:tags r:id="rId5"/>
            </p:custDataLst>
          </p:nvPr>
        </p:nvSpPr>
        <p:spPr>
          <a:xfrm>
            <a:off x="609600" y="488950"/>
            <a:ext cx="5678488" cy="523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荒漠、草原、亚热带常绿硬叶林带 </a:t>
            </a:r>
          </a:p>
        </p:txBody>
      </p:sp>
    </p:spTree>
    <p:extLst>
      <p:ext uri="{BB962C8B-B14F-4D97-AF65-F5344CB8AC3E}">
        <p14:creationId xmlns:p14="http://schemas.microsoft.com/office/powerpoint/2010/main" val="61997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fill="hold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_副大大本"/>
          <p:cNvPicPr>
            <a:picLocks noChangeAspect="1"/>
          </p:cNvPicPr>
          <p:nvPr/>
        </p:nvPicPr>
        <p:blipFill>
          <a:blip r:embed="rId5"/>
          <a:srcRect r="4247"/>
          <a:stretch>
            <a:fillRect/>
          </a:stretch>
        </p:blipFill>
        <p:spPr>
          <a:xfrm>
            <a:off x="3599815" y="2376018"/>
            <a:ext cx="5454015" cy="44157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47" y="780188"/>
            <a:ext cx="3213735" cy="567848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5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干旱少河湖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自然特征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947" y="1411669"/>
            <a:ext cx="5050162" cy="9725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+mn-ea"/>
                <a:cs typeface="+mn-ea"/>
              </a:rPr>
              <a:t>①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cs typeface="+mn-ea"/>
              </a:rPr>
              <a:t>幼发拉底、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cs typeface="+mn-ea"/>
              </a:rPr>
              <a:t>底格里斯河</a:t>
            </a:r>
            <a:endParaRPr lang="en-US" altLang="zh-CN" sz="2800" b="1" dirty="0" smtClean="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rgbClr val="0221DE"/>
                </a:solidFill>
                <a:latin typeface="+mn-ea"/>
                <a:cs typeface="+mn-ea"/>
              </a:rPr>
              <a:t>（</a:t>
            </a:r>
            <a:r>
              <a:rPr lang="zh-CN" altLang="en-US" sz="2400" b="1" dirty="0">
                <a:solidFill>
                  <a:srgbClr val="0221DE"/>
                </a:solidFill>
                <a:latin typeface="+mn-ea"/>
                <a:cs typeface="+mn-ea"/>
              </a:rPr>
              <a:t>两河</a:t>
            </a:r>
            <a:r>
              <a:rPr lang="zh-CN" altLang="en-US" sz="2400" b="1" dirty="0" smtClean="0">
                <a:solidFill>
                  <a:srgbClr val="0221DE"/>
                </a:solidFill>
                <a:latin typeface="+mn-ea"/>
                <a:cs typeface="+mn-ea"/>
              </a:rPr>
              <a:t>流域、美索不达米亚平原）</a:t>
            </a:r>
            <a:endParaRPr lang="zh-CN" altLang="en-US" sz="2400" b="1" dirty="0">
              <a:solidFill>
                <a:srgbClr val="0221DE"/>
              </a:solidFill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950" y="5688042"/>
            <a:ext cx="3413760" cy="1050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Calibri" panose="020F0502020204030204" charset="0"/>
                <a:cs typeface="+mn-ea"/>
              </a:rPr>
              <a:t>②阿拉伯半岛无流区</a:t>
            </a: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221DE"/>
                </a:solidFill>
                <a:latin typeface="+mn-ea"/>
                <a:cs typeface="+mn-ea"/>
              </a:rPr>
              <a:t>（但地下水较丰富）</a:t>
            </a:r>
          </a:p>
        </p:txBody>
      </p:sp>
      <p:pic>
        <p:nvPicPr>
          <p:cNvPr id="9" name="图片 8" descr="timg (2)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585" y="972185"/>
            <a:ext cx="2976880" cy="1901825"/>
          </a:xfrm>
          <a:prstGeom prst="rect">
            <a:avLst/>
          </a:prstGeom>
        </p:spPr>
      </p:pic>
      <p:sp>
        <p:nvSpPr>
          <p:cNvPr id="12" name="object 7"/>
          <p:cNvSpPr/>
          <p:nvPr>
            <p:custDataLst>
              <p:tags r:id="rId1"/>
            </p:custDataLst>
          </p:nvPr>
        </p:nvSpPr>
        <p:spPr>
          <a:xfrm>
            <a:off x="4206081" y="2653347"/>
            <a:ext cx="1265238" cy="4413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安纳托利亚高原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Rectangle 42"/>
          <p:cNvSpPr/>
          <p:nvPr>
            <p:custDataLst>
              <p:tags r:id="rId2"/>
            </p:custDataLst>
          </p:nvPr>
        </p:nvSpPr>
        <p:spPr>
          <a:xfrm>
            <a:off x="162698" y="3128201"/>
            <a:ext cx="3133984" cy="1815882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河流短小</a:t>
            </a:r>
            <a:r>
              <a:rPr lang="zh-CN" altLang="en-US" sz="28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高山冰雪融水和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山地降水补给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为主</a:t>
            </a:r>
            <a:r>
              <a:rPr lang="zh-CN" altLang="en-US" sz="28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，</a:t>
            </a:r>
            <a:r>
              <a: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流量小，季节变化大</a:t>
            </a:r>
          </a:p>
        </p:txBody>
      </p:sp>
      <p:sp>
        <p:nvSpPr>
          <p:cNvPr id="14" name="object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4785" y="2628121"/>
            <a:ext cx="58928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思考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描述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西亚的水文特征。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79388" y="333375"/>
            <a:ext cx="1587067" cy="42703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资源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57200" y="1066800"/>
            <a:ext cx="37449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、匮乏的水资源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533400" y="1676400"/>
            <a:ext cx="8353425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⑴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</a:t>
            </a:r>
          </a:p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降水少，地表径流小</a:t>
            </a:r>
          </a:p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⑵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水源成为该地区的制约因素</a:t>
            </a:r>
          </a:p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⑶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解决办法：</a:t>
            </a:r>
          </a:p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利用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非常规水资源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（脱盐水、废水、污水）</a:t>
            </a:r>
          </a:p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采用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节水灌溉技术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（以色列用喷灌、滴灌技术）</a:t>
            </a:r>
          </a:p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发挥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市场价格</a:t>
            </a:r>
          </a:p>
        </p:txBody>
      </p:sp>
    </p:spTree>
    <p:extLst>
      <p:ext uri="{BB962C8B-B14F-4D97-AF65-F5344CB8AC3E}">
        <p14:creationId xmlns:p14="http://schemas.microsoft.com/office/powerpoint/2010/main" val="2635619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4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1-5-5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-11113"/>
            <a:ext cx="5018087" cy="691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6299200" y="1268413"/>
            <a:ext cx="27368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科威特的储水塔</a:t>
            </a:r>
          </a:p>
        </p:txBody>
      </p:sp>
    </p:spTree>
    <p:extLst>
      <p:ext uri="{BB962C8B-B14F-4D97-AF65-F5344CB8AC3E}">
        <p14:creationId xmlns:p14="http://schemas.microsoft.com/office/powerpoint/2010/main" val="1967286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科威特 水塔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8713788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3132138" y="0"/>
            <a:ext cx="31924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000000"/>
                </a:solidFill>
              </a:rPr>
              <a:t>科威特 水塔</a:t>
            </a:r>
          </a:p>
        </p:txBody>
      </p:sp>
    </p:spTree>
    <p:extLst>
      <p:ext uri="{BB962C8B-B14F-4D97-AF65-F5344CB8AC3E}">
        <p14:creationId xmlns:p14="http://schemas.microsoft.com/office/powerpoint/2010/main" val="12135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774680" y="660111"/>
            <a:ext cx="4464051" cy="423863"/>
          </a:xfrm>
          <a:ln>
            <a:miter lim="800000"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中东地区的海水淡化</a:t>
            </a:r>
          </a:p>
        </p:txBody>
      </p:sp>
      <p:pic>
        <p:nvPicPr>
          <p:cNvPr id="219139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93" y="1551566"/>
            <a:ext cx="6056024" cy="47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4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 fill="hold"/>
                                        <p:tgtEl>
                                          <p:spTgt spid="21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0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0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fill="hold"/>
                                        <p:tgtEl>
                                          <p:spTgt spid="130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1441372_1196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44" y="528927"/>
            <a:ext cx="4117109" cy="258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7" y="3470563"/>
            <a:ext cx="3810000" cy="2590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474663"/>
            <a:ext cx="3813463" cy="26968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44" y="3470564"/>
            <a:ext cx="41171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1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10806" b="12500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3539" name="直接连接符 2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228600" y="1235075"/>
            <a:ext cx="5156200" cy="0"/>
          </a:xfrm>
          <a:prstGeom prst="line">
            <a:avLst/>
          </a:prstGeom>
          <a:noFill/>
          <a:ln w="9525" cap="flat" algn="ctr">
            <a:solidFill>
              <a:srgbClr val="65757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55" name="矩形 3"/>
          <p:cNvSpPr/>
          <p:nvPr>
            <p:custDataLst>
              <p:tags r:id="rId3"/>
            </p:custDataLst>
          </p:nvPr>
        </p:nvSpPr>
        <p:spPr>
          <a:xfrm>
            <a:off x="180975" y="852488"/>
            <a:ext cx="2805113" cy="825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257175" indent="-257175" defTabSz="6858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defTabSz="6858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defTabSz="6858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defTabSz="6858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defTabSz="6858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defTabSz="6858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ts val="450"/>
              </a:spcBef>
            </a:pPr>
            <a:r>
              <a:rPr lang="zh-CN" altLang="en-US" sz="2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以色列节水农业</a:t>
            </a:r>
            <a:endParaRPr lang="en-US" altLang="zh-CN" sz="21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ts val="1350"/>
              </a:spcBef>
              <a:buFont typeface="Wingdings" panose="05000000000000000000" pitchFamily="2" charset="2"/>
              <a:buChar char="l"/>
            </a:pPr>
            <a:endParaRPr lang="en-US" altLang="zh-CN" sz="1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356" name="矩形 4"/>
          <p:cNvSpPr/>
          <p:nvPr>
            <p:custDataLst>
              <p:tags r:id="rId4"/>
            </p:custDataLst>
          </p:nvPr>
        </p:nvSpPr>
        <p:spPr>
          <a:xfrm>
            <a:off x="0" y="1235075"/>
            <a:ext cx="9144000" cy="1755775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>
            <a:lvl1pPr indent="333375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ts val="450"/>
              </a:spcBef>
            </a:pPr>
            <a:r>
              <a:rPr lang="zh-CN" alt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土地贫瘠、资源短缺的以色列，运用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无土栽培</a:t>
            </a: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喷灌</a:t>
            </a: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滴灌</a:t>
            </a: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节水技术</a:t>
            </a:r>
            <a:r>
              <a:rPr lang="zh-CN" alt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，充分利用现有水资源，将大片沙漠变成了绿洲。</a:t>
            </a:r>
          </a:p>
          <a:p>
            <a:pPr algn="just" eaLnBrk="1" hangingPunct="1">
              <a:lnSpc>
                <a:spcPct val="130000"/>
              </a:lnSpc>
              <a:spcBef>
                <a:spcPts val="450"/>
              </a:spcBef>
            </a:pPr>
            <a:r>
              <a:rPr lang="zh-CN" alt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不足总人口５％的农民不仅养活了国民，还大量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出口优质水果、蔬菜、花卉和棉花</a:t>
            </a:r>
            <a:r>
              <a:rPr lang="zh-CN" alt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等。</a:t>
            </a:r>
          </a:p>
        </p:txBody>
      </p:sp>
      <p:grpSp>
        <p:nvGrpSpPr>
          <p:cNvPr id="193542" name="组合 5"/>
          <p:cNvGrpSpPr>
            <a:grpSpLocks/>
          </p:cNvGrpSpPr>
          <p:nvPr/>
        </p:nvGrpSpPr>
        <p:grpSpPr bwMode="auto">
          <a:xfrm rot="-180000">
            <a:off x="6097588" y="3051175"/>
            <a:ext cx="2393950" cy="3076575"/>
            <a:chOff x="1548777" y="549275"/>
            <a:chExt cx="4514683" cy="5799916"/>
          </a:xfrm>
        </p:grpSpPr>
        <p:grpSp>
          <p:nvGrpSpPr>
            <p:cNvPr id="193543" name="组合 6"/>
            <p:cNvGrpSpPr>
              <a:grpSpLocks/>
            </p:cNvGrpSpPr>
            <p:nvPr/>
          </p:nvGrpSpPr>
          <p:grpSpPr bwMode="auto">
            <a:xfrm>
              <a:off x="1548777" y="549275"/>
              <a:ext cx="4514683" cy="5799916"/>
              <a:chOff x="1998717" y="-1188237"/>
              <a:chExt cx="5339551" cy="6078792"/>
            </a:xfrm>
          </p:grpSpPr>
          <p:sp>
            <p:nvSpPr>
              <p:cNvPr id="1402" name="任意多边形 8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941414" y="3595448"/>
                <a:ext cx="5399993" cy="1531359"/>
              </a:xfrm>
              <a:custGeom>
                <a:avLst/>
                <a:gdLst>
                  <a:gd name="T0" fmla="*/ 0 w 4537276"/>
                  <a:gd name="T1" fmla="*/ 57874 h 1053298"/>
                  <a:gd name="T2" fmla="*/ 57874 w 4537276"/>
                  <a:gd name="T3" fmla="*/ 1053298 h 1053298"/>
                  <a:gd name="T4" fmla="*/ 4490978 w 4537276"/>
                  <a:gd name="T5" fmla="*/ 995423 h 1053298"/>
                  <a:gd name="T6" fmla="*/ 4537276 w 4537276"/>
                  <a:gd name="T7" fmla="*/ 0 h 1053298"/>
                  <a:gd name="T8" fmla="*/ 0 w 4537276"/>
                  <a:gd name="T9" fmla="*/ 57874 h 105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7276" h="1053298">
                    <a:moveTo>
                      <a:pt x="0" y="57874"/>
                    </a:moveTo>
                    <a:lnTo>
                      <a:pt x="57874" y="1053298"/>
                    </a:lnTo>
                    <a:cubicBezTo>
                      <a:pt x="1687430" y="825661"/>
                      <a:pt x="3280344" y="887394"/>
                      <a:pt x="4490978" y="995423"/>
                    </a:cubicBezTo>
                    <a:lnTo>
                      <a:pt x="4537276" y="0"/>
                    </a:lnTo>
                    <a:lnTo>
                      <a:pt x="0" y="5787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04040">
                      <a:alpha val="50195"/>
                    </a:srgbClr>
                  </a:gs>
                  <a:gs pos="50000">
                    <a:srgbClr val="0D0D0D">
                      <a:alpha val="50195"/>
                    </a:srgbClr>
                  </a:gs>
                  <a:gs pos="100000">
                    <a:srgbClr val="404040">
                      <a:alpha val="50195"/>
                    </a:srgbClr>
                  </a:gs>
                </a:gsLst>
                <a:lin ang="10800000" scaled="1"/>
              </a:gradFill>
              <a:ln>
                <a:noFill/>
              </a:ln>
              <a:effectLst>
                <a:outerShdw dist="35921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25400" cap="flat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>
                <a:lvl1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 sz="1300" b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0360" name="矩形 9"/>
              <p:cNvSpPr/>
              <p:nvPr>
                <p:custDataLst>
                  <p:tags r:id="rId7"/>
                </p:custDataLst>
              </p:nvPr>
            </p:nvSpPr>
            <p:spPr>
              <a:xfrm>
                <a:off x="2189117" y="-1188486"/>
                <a:ext cx="4826132" cy="5623979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defTabSz="6858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/>
                <a:endParaRPr lang="zh-CN" altLang="en-US" sz="1300" b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93546" name="图片 7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292" y="687002"/>
              <a:ext cx="3837459" cy="5113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209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108547"/>
          <p:cNvSpPr>
            <a:spLocks noChangeArrowheads="1"/>
          </p:cNvSpPr>
          <p:nvPr/>
        </p:nvSpPr>
        <p:spPr bwMode="auto">
          <a:xfrm>
            <a:off x="0" y="5165725"/>
            <a:ext cx="9144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500">
                <a:solidFill>
                  <a:schemeClr val="bg1"/>
                </a:solidFill>
                <a:ea typeface="黑体" panose="02010609060101010101" pitchFamily="49" charset="-122"/>
              </a:rPr>
              <a:t>这里的农田是用地下水进行灌溉的，采用的是“精准农业”的耕作方法，这一点对干旱地区特别重要。通过更好地控制用水的数量和时间，可以有效减少水分蒸发损失。该地区种植的农作物包括水果、蔬菜和小麦</a:t>
            </a:r>
            <a:r>
              <a:rPr lang="zh-CN" altLang="en-US" sz="300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</a:p>
        </p:txBody>
      </p:sp>
      <p:pic>
        <p:nvPicPr>
          <p:cNvPr id="57347" name="图片 108549" descr="每日卫星照：沙特阿拉伯沙漠农业绿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7632700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4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111621" descr="20110112-12002980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9144000" cy="610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97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矩形 109574"/>
          <p:cNvSpPr>
            <a:spLocks noChangeArrowheads="1"/>
          </p:cNvSpPr>
          <p:nvPr/>
        </p:nvSpPr>
        <p:spPr bwMode="auto">
          <a:xfrm>
            <a:off x="250825" y="5734050"/>
            <a:ext cx="75596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</a:rPr>
              <a:t>沙特阿拉伯境内的圆形轴心灌溉区。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</a:rPr>
              <a:t>这些灌溉区都是通过抽取地下水进行灌溉。 </a:t>
            </a:r>
          </a:p>
        </p:txBody>
      </p:sp>
      <p:pic>
        <p:nvPicPr>
          <p:cNvPr id="1030" name="图片 109577" descr="20110112-120127052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8569325" cy="569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1" name="图片 109580" descr="20110112-131943328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0"/>
            <a:ext cx="5326062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5155" name="DefaultOcx" r:id="rId2" imgW="914400" imgH="228600"/>
        </mc:Choice>
        <mc:Fallback>
          <p:control name="DefaultOcx" r:id="rId2" imgW="914400" imgH="228600">
            <p:pic>
              <p:nvPicPr>
                <p:cNvPr id="1026" name="DefaultOcx"/>
                <p:cNvPicPr>
                  <a:picLocks noChangeArrowheads="1" noChangeShapeType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104775" y="3246438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56" name="HTMLHidden1" r:id="rId3" imgW="914400" imgH="228600"/>
        </mc:Choice>
        <mc:Fallback>
          <p:control name="HTMLHidden1" r:id="rId3" imgW="914400" imgH="228600">
            <p:pic>
              <p:nvPicPr>
                <p:cNvPr id="1027" name="HTMLHidden1"/>
                <p:cNvPicPr>
                  <a:picLocks noChangeArrowheads="1" noChangeShapeType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2111375" y="1752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57" name="HTMLHidden2" r:id="rId4" imgW="914400" imgH="228600"/>
        </mc:Choice>
        <mc:Fallback>
          <p:control name="HTMLHidden2" r:id="rId4" imgW="914400" imgH="228600">
            <p:pic>
              <p:nvPicPr>
                <p:cNvPr id="1028" name="HTMLHidden2"/>
                <p:cNvPicPr>
                  <a:picLocks noChangeArrowheads="1" noChangeShapeType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2135188" y="771525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498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5"/>
          <p:cNvSpPr txBox="1">
            <a:spLocks noChangeArrowheads="1"/>
          </p:cNvSpPr>
          <p:nvPr/>
        </p:nvSpPr>
        <p:spPr bwMode="auto">
          <a:xfrm>
            <a:off x="304800" y="0"/>
            <a:ext cx="5243513" cy="5889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1" lang="zh-CN" altLang="en-US" sz="32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矿产：</a:t>
            </a:r>
            <a:r>
              <a:rPr kumimoji="1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世界最大的</a:t>
            </a:r>
            <a:r>
              <a:rPr kumimoji="1" lang="zh-CN" altLang="en-US" sz="2800" b="1" u="sng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石油宝库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50825" y="5734050"/>
            <a:ext cx="8893175" cy="94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分布：以波斯湾为中心，有一条巨大石油带南北延伸</a:t>
            </a:r>
          </a:p>
          <a:p>
            <a:pPr eaLnBrk="1" hangingPunct="1"/>
            <a:r>
              <a:rPr lang="zh-CN" altLang="en-US" sz="2800" b="1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沙特阿拉伯、伊朗、科威特、伊拉克、阿联酋 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5410200" y="3856038"/>
            <a:ext cx="1408113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特点：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5410200" y="4495800"/>
            <a:ext cx="3168650" cy="9842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储量大、出油多、埋藏浅、 油质好</a:t>
            </a:r>
          </a:p>
        </p:txBody>
      </p:sp>
      <p:pic>
        <p:nvPicPr>
          <p:cNvPr id="40966" name="Picture 6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4564062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5029200" y="685800"/>
            <a:ext cx="3902075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>
                <a:latin typeface="宋体" panose="02010600030101010101" pitchFamily="2" charset="-122"/>
              </a:rPr>
              <a:t>   ● </a:t>
            </a:r>
            <a:r>
              <a:rPr lang="zh-CN" altLang="en-US" b="1">
                <a:latin typeface="宋体" panose="02010600030101010101" pitchFamily="2" charset="-122"/>
              </a:rPr>
              <a:t>目前波斯湾地区探明的油田近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500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个</a:t>
            </a:r>
            <a:r>
              <a:rPr lang="zh-CN" altLang="en-US" b="1">
                <a:latin typeface="宋体" panose="02010600030101010101" pitchFamily="2" charset="-122"/>
              </a:rPr>
              <a:t>，其中包括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20</a:t>
            </a:r>
            <a:r>
              <a:rPr lang="zh-CN" altLang="en-US" b="1">
                <a:latin typeface="宋体" panose="02010600030101010101" pitchFamily="2" charset="-122"/>
              </a:rPr>
              <a:t>多个特大型油田。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沙特阿拉伯</a:t>
            </a:r>
            <a:r>
              <a:rPr lang="zh-CN" altLang="en-US" b="1">
                <a:latin typeface="宋体" panose="02010600030101010101" pitchFamily="2" charset="-122"/>
              </a:rPr>
              <a:t>的加瓦尔油田和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科威特</a:t>
            </a:r>
            <a:r>
              <a:rPr lang="zh-CN" altLang="en-US" b="1">
                <a:latin typeface="宋体" panose="02010600030101010101" pitchFamily="2" charset="-122"/>
              </a:rPr>
              <a:t>的布尔甘油田，石油储量都超过了</a:t>
            </a:r>
            <a:r>
              <a:rPr lang="en-US" altLang="zh-CN" b="1">
                <a:latin typeface="宋体" panose="02010600030101010101" pitchFamily="2" charset="-122"/>
              </a:rPr>
              <a:t>100</a:t>
            </a:r>
            <a:r>
              <a:rPr lang="zh-CN" altLang="en-US" b="1">
                <a:latin typeface="宋体" panose="02010600030101010101" pitchFamily="2" charset="-122"/>
              </a:rPr>
              <a:t>亿吨，分别为世界第一大和第二大油田。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>
                <a:latin typeface="宋体" panose="02010600030101010101" pitchFamily="2" charset="-122"/>
              </a:rPr>
              <a:t>● 西亚绝大多数油井能够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自喷</a:t>
            </a:r>
            <a:r>
              <a:rPr lang="zh-CN" altLang="en-US" b="1">
                <a:latin typeface="宋体" panose="02010600030101010101" pitchFamily="2" charset="-122"/>
              </a:rPr>
              <a:t>，而美国油井自喷率仅</a:t>
            </a:r>
            <a:r>
              <a:rPr lang="en-US" altLang="zh-CN" b="1">
                <a:latin typeface="宋体" panose="02010600030101010101" pitchFamily="2" charset="-122"/>
              </a:rPr>
              <a:t>6</a:t>
            </a:r>
            <a:r>
              <a:rPr lang="zh-CN" altLang="en-US" b="1">
                <a:latin typeface="宋体" panose="02010600030101010101" pitchFamily="2" charset="-122"/>
              </a:rPr>
              <a:t>％。西亚原油生产成本只相当于美国的</a:t>
            </a:r>
            <a:r>
              <a:rPr lang="en-US" altLang="zh-CN" b="1">
                <a:latin typeface="宋体" panose="02010600030101010101" pitchFamily="2" charset="-122"/>
              </a:rPr>
              <a:t>1</a:t>
            </a:r>
            <a:r>
              <a:rPr lang="zh-CN" altLang="en-US" b="1">
                <a:latin typeface="宋体" panose="02010600030101010101" pitchFamily="2" charset="-122"/>
              </a:rPr>
              <a:t>／</a:t>
            </a:r>
            <a:r>
              <a:rPr lang="en-US" altLang="zh-CN" b="1">
                <a:latin typeface="宋体" panose="02010600030101010101" pitchFamily="2" charset="-122"/>
              </a:rPr>
              <a:t>7</a:t>
            </a:r>
            <a:r>
              <a:rPr lang="zh-CN" altLang="en-US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10000"/>
              </a:lnSpc>
            </a:pPr>
            <a:endParaRPr lang="zh-CN" altLang="en-US" b="1"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endParaRPr lang="zh-CN" altLang="en-US" b="1">
              <a:latin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b="1">
                <a:latin typeface="宋体" panose="02010600030101010101" pitchFamily="2" charset="-122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86010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46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5580063" y="1844675"/>
            <a:ext cx="324008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rPr>
              <a:t>小部分由输油管道输送到红海和地中海，再用油轮运出。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1116013" y="115888"/>
            <a:ext cx="2089150" cy="579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99"/>
                </a:solidFill>
                <a:latin typeface="Tahoma" panose="020B0604030504040204" pitchFamily="34" charset="0"/>
              </a:rPr>
              <a:t>输出方式：</a:t>
            </a:r>
            <a:r>
              <a:rPr lang="zh-CN" altLang="en-US" sz="3200" b="1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563938" y="188913"/>
            <a:ext cx="5289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输油管道和大油轮（海运为主）</a:t>
            </a: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</a:t>
            </a:r>
          </a:p>
        </p:txBody>
      </p:sp>
      <p:pic>
        <p:nvPicPr>
          <p:cNvPr id="41989" name="Picture 5" descr="图片2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523398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783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4390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765175"/>
            <a:ext cx="75152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AutoShape 4"/>
          <p:cNvSpPr>
            <a:spLocks noChangeArrowheads="1"/>
          </p:cNvSpPr>
          <p:nvPr/>
        </p:nvSpPr>
        <p:spPr bwMode="auto">
          <a:xfrm>
            <a:off x="2339975" y="1628775"/>
            <a:ext cx="990600" cy="457200"/>
          </a:xfrm>
          <a:prstGeom prst="wedgeEllipseCallout">
            <a:avLst>
              <a:gd name="adj1" fmla="val -61218"/>
              <a:gd name="adj2" fmla="val 84722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1400" i="1">
                <a:solidFill>
                  <a:srgbClr val="0000FF"/>
                </a:solidFill>
                <a:latin typeface="Times New Roman" panose="02020603050405020304" pitchFamily="18" charset="0"/>
              </a:rPr>
              <a:t>苏伊士运河</a:t>
            </a:r>
          </a:p>
        </p:txBody>
      </p:sp>
      <p:sp>
        <p:nvSpPr>
          <p:cNvPr id="157701" name="AutoShape 5"/>
          <p:cNvSpPr>
            <a:spLocks noChangeArrowheads="1"/>
          </p:cNvSpPr>
          <p:nvPr/>
        </p:nvSpPr>
        <p:spPr bwMode="auto">
          <a:xfrm>
            <a:off x="1524000" y="3429000"/>
            <a:ext cx="990600" cy="457200"/>
          </a:xfrm>
          <a:prstGeom prst="wedgeEllipseCallout">
            <a:avLst>
              <a:gd name="adj1" fmla="val 8014"/>
              <a:gd name="adj2" fmla="val 118056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1400" i="1">
                <a:solidFill>
                  <a:srgbClr val="0000FF"/>
                </a:solidFill>
                <a:latin typeface="Times New Roman" panose="02020603050405020304" pitchFamily="18" charset="0"/>
              </a:rPr>
              <a:t>好望角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43200" y="2667000"/>
            <a:ext cx="1676400" cy="1536700"/>
            <a:chOff x="1728" y="1680"/>
            <a:chExt cx="1056" cy="968"/>
          </a:xfrm>
        </p:grpSpPr>
        <p:sp>
          <p:nvSpPr>
            <p:cNvPr id="43038" name="Freeform 7"/>
            <p:cNvSpPr>
              <a:spLocks/>
            </p:cNvSpPr>
            <p:nvPr/>
          </p:nvSpPr>
          <p:spPr bwMode="auto">
            <a:xfrm>
              <a:off x="1728" y="1680"/>
              <a:ext cx="528" cy="288"/>
            </a:xfrm>
            <a:custGeom>
              <a:avLst/>
              <a:gdLst>
                <a:gd name="T0" fmla="*/ 0 w 528"/>
                <a:gd name="T1" fmla="*/ 0 h 288"/>
                <a:gd name="T2" fmla="*/ 96 w 528"/>
                <a:gd name="T3" fmla="*/ 192 h 288"/>
                <a:gd name="T4" fmla="*/ 288 w 528"/>
                <a:gd name="T5" fmla="*/ 240 h 288"/>
                <a:gd name="T6" fmla="*/ 392 w 528"/>
                <a:gd name="T7" fmla="*/ 221 h 288"/>
                <a:gd name="T8" fmla="*/ 528 w 528"/>
                <a:gd name="T9" fmla="*/ 288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0" y="0"/>
                  </a:moveTo>
                  <a:cubicBezTo>
                    <a:pt x="24" y="76"/>
                    <a:pt x="48" y="152"/>
                    <a:pt x="96" y="192"/>
                  </a:cubicBezTo>
                  <a:cubicBezTo>
                    <a:pt x="144" y="232"/>
                    <a:pt x="239" y="235"/>
                    <a:pt x="288" y="240"/>
                  </a:cubicBezTo>
                  <a:cubicBezTo>
                    <a:pt x="337" y="245"/>
                    <a:pt x="352" y="213"/>
                    <a:pt x="392" y="221"/>
                  </a:cubicBezTo>
                  <a:cubicBezTo>
                    <a:pt x="432" y="229"/>
                    <a:pt x="500" y="274"/>
                    <a:pt x="528" y="288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39" name="Freeform 8"/>
            <p:cNvSpPr>
              <a:spLocks/>
            </p:cNvSpPr>
            <p:nvPr/>
          </p:nvSpPr>
          <p:spPr bwMode="auto">
            <a:xfrm>
              <a:off x="1920" y="1920"/>
              <a:ext cx="864" cy="728"/>
            </a:xfrm>
            <a:custGeom>
              <a:avLst/>
              <a:gdLst>
                <a:gd name="T0" fmla="*/ 0 w 864"/>
                <a:gd name="T1" fmla="*/ 0 h 728"/>
                <a:gd name="T2" fmla="*/ 240 w 864"/>
                <a:gd name="T3" fmla="*/ 384 h 728"/>
                <a:gd name="T4" fmla="*/ 576 w 864"/>
                <a:gd name="T5" fmla="*/ 672 h 728"/>
                <a:gd name="T6" fmla="*/ 864 w 864"/>
                <a:gd name="T7" fmla="*/ 720 h 7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728"/>
                <a:gd name="T14" fmla="*/ 864 w 864"/>
                <a:gd name="T15" fmla="*/ 728 h 7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728">
                  <a:moveTo>
                    <a:pt x="0" y="0"/>
                  </a:moveTo>
                  <a:cubicBezTo>
                    <a:pt x="72" y="136"/>
                    <a:pt x="144" y="272"/>
                    <a:pt x="240" y="384"/>
                  </a:cubicBezTo>
                  <a:cubicBezTo>
                    <a:pt x="336" y="496"/>
                    <a:pt x="472" y="616"/>
                    <a:pt x="576" y="672"/>
                  </a:cubicBezTo>
                  <a:cubicBezTo>
                    <a:pt x="680" y="728"/>
                    <a:pt x="772" y="724"/>
                    <a:pt x="864" y="720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581400" y="2133600"/>
            <a:ext cx="2667000" cy="990600"/>
            <a:chOff x="2256" y="1344"/>
            <a:chExt cx="1728" cy="624"/>
          </a:xfrm>
        </p:grpSpPr>
        <p:sp>
          <p:nvSpPr>
            <p:cNvPr id="43036" name="Freeform 10"/>
            <p:cNvSpPr>
              <a:spLocks/>
            </p:cNvSpPr>
            <p:nvPr/>
          </p:nvSpPr>
          <p:spPr bwMode="auto">
            <a:xfrm>
              <a:off x="2256" y="1440"/>
              <a:ext cx="528" cy="528"/>
            </a:xfrm>
            <a:custGeom>
              <a:avLst/>
              <a:gdLst>
                <a:gd name="T0" fmla="*/ 0 w 528"/>
                <a:gd name="T1" fmla="*/ 528 h 528"/>
                <a:gd name="T2" fmla="*/ 192 w 528"/>
                <a:gd name="T3" fmla="*/ 336 h 528"/>
                <a:gd name="T4" fmla="*/ 240 w 528"/>
                <a:gd name="T5" fmla="*/ 240 h 528"/>
                <a:gd name="T6" fmla="*/ 528 w 528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528"/>
                <a:gd name="T14" fmla="*/ 528 w 528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528">
                  <a:moveTo>
                    <a:pt x="0" y="528"/>
                  </a:moveTo>
                  <a:cubicBezTo>
                    <a:pt x="76" y="456"/>
                    <a:pt x="152" y="384"/>
                    <a:pt x="192" y="336"/>
                  </a:cubicBezTo>
                  <a:cubicBezTo>
                    <a:pt x="232" y="288"/>
                    <a:pt x="184" y="296"/>
                    <a:pt x="240" y="240"/>
                  </a:cubicBezTo>
                  <a:cubicBezTo>
                    <a:pt x="296" y="184"/>
                    <a:pt x="480" y="40"/>
                    <a:pt x="528" y="0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37" name="Freeform 11"/>
            <p:cNvSpPr>
              <a:spLocks/>
            </p:cNvSpPr>
            <p:nvPr/>
          </p:nvSpPr>
          <p:spPr bwMode="auto">
            <a:xfrm>
              <a:off x="2400" y="1344"/>
              <a:ext cx="1584" cy="576"/>
            </a:xfrm>
            <a:custGeom>
              <a:avLst/>
              <a:gdLst>
                <a:gd name="T0" fmla="*/ 0 w 1584"/>
                <a:gd name="T1" fmla="*/ 480 h 576"/>
                <a:gd name="T2" fmla="*/ 215 w 1584"/>
                <a:gd name="T3" fmla="*/ 568 h 576"/>
                <a:gd name="T4" fmla="*/ 672 w 1584"/>
                <a:gd name="T5" fmla="*/ 432 h 576"/>
                <a:gd name="T6" fmla="*/ 1584 w 1584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4"/>
                <a:gd name="T13" fmla="*/ 0 h 576"/>
                <a:gd name="T14" fmla="*/ 1584 w 1584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4" h="576">
                  <a:moveTo>
                    <a:pt x="0" y="480"/>
                  </a:moveTo>
                  <a:cubicBezTo>
                    <a:pt x="36" y="495"/>
                    <a:pt x="103" y="576"/>
                    <a:pt x="215" y="568"/>
                  </a:cubicBezTo>
                  <a:cubicBezTo>
                    <a:pt x="327" y="560"/>
                    <a:pt x="444" y="527"/>
                    <a:pt x="672" y="432"/>
                  </a:cubicBezTo>
                  <a:cubicBezTo>
                    <a:pt x="900" y="337"/>
                    <a:pt x="1244" y="172"/>
                    <a:pt x="1584" y="0"/>
                  </a:cubicBezTo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14400" y="1524000"/>
            <a:ext cx="1917700" cy="2819400"/>
            <a:chOff x="576" y="960"/>
            <a:chExt cx="1208" cy="1832"/>
          </a:xfrm>
        </p:grpSpPr>
        <p:sp>
          <p:nvSpPr>
            <p:cNvPr id="43033" name="Freeform 13"/>
            <p:cNvSpPr>
              <a:spLocks/>
            </p:cNvSpPr>
            <p:nvPr/>
          </p:nvSpPr>
          <p:spPr bwMode="auto">
            <a:xfrm>
              <a:off x="656" y="960"/>
              <a:ext cx="1128" cy="1832"/>
            </a:xfrm>
            <a:custGeom>
              <a:avLst/>
              <a:gdLst>
                <a:gd name="T0" fmla="*/ 1072 w 1128"/>
                <a:gd name="T1" fmla="*/ 720 h 1832"/>
                <a:gd name="T2" fmla="*/ 1120 w 1128"/>
                <a:gd name="T3" fmla="*/ 960 h 1832"/>
                <a:gd name="T4" fmla="*/ 1024 w 1128"/>
                <a:gd name="T5" fmla="*/ 1488 h 1832"/>
                <a:gd name="T6" fmla="*/ 784 w 1128"/>
                <a:gd name="T7" fmla="*/ 1776 h 1832"/>
                <a:gd name="T8" fmla="*/ 496 w 1128"/>
                <a:gd name="T9" fmla="*/ 1728 h 1832"/>
                <a:gd name="T10" fmla="*/ 112 w 1128"/>
                <a:gd name="T11" fmla="*/ 1152 h 1832"/>
                <a:gd name="T12" fmla="*/ 16 w 1128"/>
                <a:gd name="T13" fmla="*/ 672 h 1832"/>
                <a:gd name="T14" fmla="*/ 208 w 1128"/>
                <a:gd name="T15" fmla="*/ 288 h 1832"/>
                <a:gd name="T16" fmla="*/ 346 w 1128"/>
                <a:gd name="T17" fmla="*/ 88 h 1832"/>
                <a:gd name="T18" fmla="*/ 496 w 1128"/>
                <a:gd name="T19" fmla="*/ 0 h 18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8"/>
                <a:gd name="T31" fmla="*/ 0 h 1832"/>
                <a:gd name="T32" fmla="*/ 1128 w 1128"/>
                <a:gd name="T33" fmla="*/ 1832 h 18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8" h="1832">
                  <a:moveTo>
                    <a:pt x="1072" y="720"/>
                  </a:moveTo>
                  <a:cubicBezTo>
                    <a:pt x="1100" y="776"/>
                    <a:pt x="1128" y="832"/>
                    <a:pt x="1120" y="960"/>
                  </a:cubicBezTo>
                  <a:cubicBezTo>
                    <a:pt x="1112" y="1088"/>
                    <a:pt x="1080" y="1352"/>
                    <a:pt x="1024" y="1488"/>
                  </a:cubicBezTo>
                  <a:cubicBezTo>
                    <a:pt x="968" y="1624"/>
                    <a:pt x="872" y="1736"/>
                    <a:pt x="784" y="1776"/>
                  </a:cubicBezTo>
                  <a:cubicBezTo>
                    <a:pt x="696" y="1816"/>
                    <a:pt x="608" y="1832"/>
                    <a:pt x="496" y="1728"/>
                  </a:cubicBezTo>
                  <a:cubicBezTo>
                    <a:pt x="384" y="1624"/>
                    <a:pt x="192" y="1328"/>
                    <a:pt x="112" y="1152"/>
                  </a:cubicBezTo>
                  <a:cubicBezTo>
                    <a:pt x="32" y="976"/>
                    <a:pt x="0" y="816"/>
                    <a:pt x="16" y="672"/>
                  </a:cubicBezTo>
                  <a:cubicBezTo>
                    <a:pt x="32" y="528"/>
                    <a:pt x="153" y="385"/>
                    <a:pt x="208" y="288"/>
                  </a:cubicBezTo>
                  <a:cubicBezTo>
                    <a:pt x="263" y="191"/>
                    <a:pt x="298" y="136"/>
                    <a:pt x="346" y="88"/>
                  </a:cubicBezTo>
                  <a:cubicBezTo>
                    <a:pt x="394" y="40"/>
                    <a:pt x="465" y="18"/>
                    <a:pt x="496" y="0"/>
                  </a:cubicBezTo>
                </a:path>
              </a:pathLst>
            </a:custGeom>
            <a:noFill/>
            <a:ln w="76200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34" name="Freeform 14"/>
            <p:cNvSpPr>
              <a:spLocks/>
            </p:cNvSpPr>
            <p:nvPr/>
          </p:nvSpPr>
          <p:spPr bwMode="auto">
            <a:xfrm>
              <a:off x="720" y="2592"/>
              <a:ext cx="432" cy="112"/>
            </a:xfrm>
            <a:custGeom>
              <a:avLst/>
              <a:gdLst>
                <a:gd name="T0" fmla="*/ 432 w 432"/>
                <a:gd name="T1" fmla="*/ 96 h 112"/>
                <a:gd name="T2" fmla="*/ 288 w 432"/>
                <a:gd name="T3" fmla="*/ 96 h 112"/>
                <a:gd name="T4" fmla="*/ 0 w 432"/>
                <a:gd name="T5" fmla="*/ 0 h 112"/>
                <a:gd name="T6" fmla="*/ 0 60000 65536"/>
                <a:gd name="T7" fmla="*/ 0 60000 65536"/>
                <a:gd name="T8" fmla="*/ 0 60000 65536"/>
                <a:gd name="T9" fmla="*/ 0 w 432"/>
                <a:gd name="T10" fmla="*/ 0 h 112"/>
                <a:gd name="T11" fmla="*/ 432 w 432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12">
                  <a:moveTo>
                    <a:pt x="432" y="96"/>
                  </a:moveTo>
                  <a:cubicBezTo>
                    <a:pt x="396" y="104"/>
                    <a:pt x="360" y="112"/>
                    <a:pt x="288" y="96"/>
                  </a:cubicBezTo>
                  <a:cubicBezTo>
                    <a:pt x="216" y="80"/>
                    <a:pt x="108" y="40"/>
                    <a:pt x="0" y="0"/>
                  </a:cubicBezTo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35" name="Freeform 15"/>
            <p:cNvSpPr>
              <a:spLocks/>
            </p:cNvSpPr>
            <p:nvPr/>
          </p:nvSpPr>
          <p:spPr bwMode="auto">
            <a:xfrm>
              <a:off x="576" y="1776"/>
              <a:ext cx="96" cy="8"/>
            </a:xfrm>
            <a:custGeom>
              <a:avLst/>
              <a:gdLst>
                <a:gd name="T0" fmla="*/ 96 w 96"/>
                <a:gd name="T1" fmla="*/ 0 h 8"/>
                <a:gd name="T2" fmla="*/ 0 w 96"/>
                <a:gd name="T3" fmla="*/ 0 h 8"/>
                <a:gd name="T4" fmla="*/ 0 60000 65536"/>
                <a:gd name="T5" fmla="*/ 0 60000 65536"/>
                <a:gd name="T6" fmla="*/ 0 w 96"/>
                <a:gd name="T7" fmla="*/ 0 h 8"/>
                <a:gd name="T8" fmla="*/ 96 w 96"/>
                <a:gd name="T9" fmla="*/ 8 h 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8">
                  <a:moveTo>
                    <a:pt x="96" y="0"/>
                  </a:moveTo>
                  <a:cubicBezTo>
                    <a:pt x="56" y="4"/>
                    <a:pt x="16" y="8"/>
                    <a:pt x="0" y="0"/>
                  </a:cubicBezTo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7162800" y="1828800"/>
            <a:ext cx="1143000" cy="2286000"/>
            <a:chOff x="4512" y="1152"/>
            <a:chExt cx="720" cy="1440"/>
          </a:xfrm>
        </p:grpSpPr>
        <p:sp>
          <p:nvSpPr>
            <p:cNvPr id="43031" name="Freeform 17"/>
            <p:cNvSpPr>
              <a:spLocks/>
            </p:cNvSpPr>
            <p:nvPr/>
          </p:nvSpPr>
          <p:spPr bwMode="auto">
            <a:xfrm>
              <a:off x="4944" y="2536"/>
              <a:ext cx="144" cy="56"/>
            </a:xfrm>
            <a:custGeom>
              <a:avLst/>
              <a:gdLst>
                <a:gd name="T0" fmla="*/ 144 w 144"/>
                <a:gd name="T1" fmla="*/ 56 h 56"/>
                <a:gd name="T2" fmla="*/ 96 w 144"/>
                <a:gd name="T3" fmla="*/ 8 h 56"/>
                <a:gd name="T4" fmla="*/ 0 w 144"/>
                <a:gd name="T5" fmla="*/ 8 h 56"/>
                <a:gd name="T6" fmla="*/ 0 60000 65536"/>
                <a:gd name="T7" fmla="*/ 0 60000 65536"/>
                <a:gd name="T8" fmla="*/ 0 60000 65536"/>
                <a:gd name="T9" fmla="*/ 0 w 144"/>
                <a:gd name="T10" fmla="*/ 0 h 56"/>
                <a:gd name="T11" fmla="*/ 144 w 144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56">
                  <a:moveTo>
                    <a:pt x="144" y="56"/>
                  </a:moveTo>
                  <a:cubicBezTo>
                    <a:pt x="132" y="36"/>
                    <a:pt x="120" y="16"/>
                    <a:pt x="96" y="8"/>
                  </a:cubicBezTo>
                  <a:cubicBezTo>
                    <a:pt x="72" y="0"/>
                    <a:pt x="36" y="4"/>
                    <a:pt x="0" y="8"/>
                  </a:cubicBezTo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32" name="Freeform 18"/>
            <p:cNvSpPr>
              <a:spLocks/>
            </p:cNvSpPr>
            <p:nvPr/>
          </p:nvSpPr>
          <p:spPr bwMode="auto">
            <a:xfrm>
              <a:off x="4512" y="1152"/>
              <a:ext cx="720" cy="624"/>
            </a:xfrm>
            <a:custGeom>
              <a:avLst/>
              <a:gdLst>
                <a:gd name="T0" fmla="*/ 720 w 720"/>
                <a:gd name="T1" fmla="*/ 624 h 624"/>
                <a:gd name="T2" fmla="*/ 528 w 720"/>
                <a:gd name="T3" fmla="*/ 432 h 624"/>
                <a:gd name="T4" fmla="*/ 288 w 720"/>
                <a:gd name="T5" fmla="*/ 192 h 624"/>
                <a:gd name="T6" fmla="*/ 0 w 720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624"/>
                <a:gd name="T14" fmla="*/ 720 w 720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624">
                  <a:moveTo>
                    <a:pt x="720" y="624"/>
                  </a:moveTo>
                  <a:cubicBezTo>
                    <a:pt x="660" y="564"/>
                    <a:pt x="600" y="504"/>
                    <a:pt x="528" y="432"/>
                  </a:cubicBezTo>
                  <a:cubicBezTo>
                    <a:pt x="456" y="360"/>
                    <a:pt x="376" y="264"/>
                    <a:pt x="288" y="192"/>
                  </a:cubicBezTo>
                  <a:cubicBezTo>
                    <a:pt x="200" y="120"/>
                    <a:pt x="100" y="60"/>
                    <a:pt x="0" y="0"/>
                  </a:cubicBezTo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57715" name="Freeform 19"/>
          <p:cNvSpPr>
            <a:spLocks/>
          </p:cNvSpPr>
          <p:nvPr/>
        </p:nvSpPr>
        <p:spPr bwMode="auto">
          <a:xfrm>
            <a:off x="2273300" y="2157413"/>
            <a:ext cx="469900" cy="674687"/>
          </a:xfrm>
          <a:custGeom>
            <a:avLst/>
            <a:gdLst>
              <a:gd name="T0" fmla="*/ 2147483647 w 296"/>
              <a:gd name="T1" fmla="*/ 2147483647 h 425"/>
              <a:gd name="T2" fmla="*/ 2147483647 w 296"/>
              <a:gd name="T3" fmla="*/ 2147483647 h 425"/>
              <a:gd name="T4" fmla="*/ 2147483647 w 296"/>
              <a:gd name="T5" fmla="*/ 2147483647 h 425"/>
              <a:gd name="T6" fmla="*/ 2147483647 w 296"/>
              <a:gd name="T7" fmla="*/ 2147483647 h 425"/>
              <a:gd name="T8" fmla="*/ 2147483647 w 296"/>
              <a:gd name="T9" fmla="*/ 0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425"/>
              <a:gd name="T17" fmla="*/ 296 w 296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425">
                <a:moveTo>
                  <a:pt x="296" y="321"/>
                </a:moveTo>
                <a:cubicBezTo>
                  <a:pt x="268" y="337"/>
                  <a:pt x="240" y="353"/>
                  <a:pt x="200" y="369"/>
                </a:cubicBezTo>
                <a:cubicBezTo>
                  <a:pt x="160" y="385"/>
                  <a:pt x="88" y="425"/>
                  <a:pt x="56" y="417"/>
                </a:cubicBezTo>
                <a:cubicBezTo>
                  <a:pt x="24" y="409"/>
                  <a:pt x="16" y="390"/>
                  <a:pt x="8" y="321"/>
                </a:cubicBezTo>
                <a:cubicBezTo>
                  <a:pt x="0" y="252"/>
                  <a:pt x="8" y="67"/>
                  <a:pt x="8" y="0"/>
                </a:cubicBezTo>
              </a:path>
            </a:pathLst>
          </a:custGeom>
          <a:noFill/>
          <a:ln w="28575">
            <a:solidFill>
              <a:srgbClr val="33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676400" y="1828800"/>
            <a:ext cx="609600" cy="381000"/>
            <a:chOff x="1056" y="1152"/>
            <a:chExt cx="384" cy="240"/>
          </a:xfrm>
        </p:grpSpPr>
        <p:sp>
          <p:nvSpPr>
            <p:cNvPr id="43029" name="Freeform 21"/>
            <p:cNvSpPr>
              <a:spLocks/>
            </p:cNvSpPr>
            <p:nvPr/>
          </p:nvSpPr>
          <p:spPr bwMode="auto">
            <a:xfrm>
              <a:off x="1200" y="1152"/>
              <a:ext cx="240" cy="240"/>
            </a:xfrm>
            <a:custGeom>
              <a:avLst/>
              <a:gdLst>
                <a:gd name="T0" fmla="*/ 240 w 240"/>
                <a:gd name="T1" fmla="*/ 240 h 240"/>
                <a:gd name="T2" fmla="*/ 192 w 240"/>
                <a:gd name="T3" fmla="*/ 192 h 240"/>
                <a:gd name="T4" fmla="*/ 96 w 240"/>
                <a:gd name="T5" fmla="*/ 144 h 240"/>
                <a:gd name="T6" fmla="*/ 0 w 240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40"/>
                <a:gd name="T14" fmla="*/ 240 w 240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40">
                  <a:moveTo>
                    <a:pt x="240" y="240"/>
                  </a:moveTo>
                  <a:cubicBezTo>
                    <a:pt x="228" y="224"/>
                    <a:pt x="216" y="208"/>
                    <a:pt x="192" y="192"/>
                  </a:cubicBezTo>
                  <a:cubicBezTo>
                    <a:pt x="168" y="176"/>
                    <a:pt x="128" y="176"/>
                    <a:pt x="96" y="144"/>
                  </a:cubicBezTo>
                  <a:cubicBezTo>
                    <a:pt x="64" y="112"/>
                    <a:pt x="32" y="56"/>
                    <a:pt x="0" y="0"/>
                  </a:cubicBezTo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30" name="Freeform 22"/>
            <p:cNvSpPr>
              <a:spLocks/>
            </p:cNvSpPr>
            <p:nvPr/>
          </p:nvSpPr>
          <p:spPr bwMode="auto">
            <a:xfrm>
              <a:off x="1056" y="1248"/>
              <a:ext cx="144" cy="1"/>
            </a:xfrm>
            <a:custGeom>
              <a:avLst/>
              <a:gdLst>
                <a:gd name="T0" fmla="*/ 144 w 144"/>
                <a:gd name="T1" fmla="*/ 0 h 1"/>
                <a:gd name="T2" fmla="*/ 0 w 144"/>
                <a:gd name="T3" fmla="*/ 0 h 1"/>
                <a:gd name="T4" fmla="*/ 0 60000 65536"/>
                <a:gd name="T5" fmla="*/ 0 60000 65536"/>
                <a:gd name="T6" fmla="*/ 0 w 144"/>
                <a:gd name="T7" fmla="*/ 0 h 1"/>
                <a:gd name="T8" fmla="*/ 144 w 14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1">
                  <a:moveTo>
                    <a:pt x="144" y="0"/>
                  </a:moveTo>
                  <a:cubicBezTo>
                    <a:pt x="80" y="0"/>
                    <a:pt x="16" y="0"/>
                    <a:pt x="0" y="0"/>
                  </a:cubicBezTo>
                </a:path>
              </a:pathLst>
            </a:custGeom>
            <a:noFill/>
            <a:ln w="19050">
              <a:solidFill>
                <a:srgbClr val="33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57719" name="Freeform 23"/>
          <p:cNvSpPr>
            <a:spLocks/>
          </p:cNvSpPr>
          <p:nvPr/>
        </p:nvSpPr>
        <p:spPr bwMode="auto">
          <a:xfrm>
            <a:off x="1447800" y="1828800"/>
            <a:ext cx="228600" cy="152400"/>
          </a:xfrm>
          <a:custGeom>
            <a:avLst/>
            <a:gdLst>
              <a:gd name="T0" fmla="*/ 2147483647 w 144"/>
              <a:gd name="T1" fmla="*/ 2147483647 h 96"/>
              <a:gd name="T2" fmla="*/ 2147483647 w 144"/>
              <a:gd name="T3" fmla="*/ 2147483647 h 96"/>
              <a:gd name="T4" fmla="*/ 0 w 144"/>
              <a:gd name="T5" fmla="*/ 0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96"/>
                </a:moveTo>
                <a:cubicBezTo>
                  <a:pt x="108" y="80"/>
                  <a:pt x="72" y="64"/>
                  <a:pt x="48" y="48"/>
                </a:cubicBezTo>
                <a:cubicBezTo>
                  <a:pt x="24" y="32"/>
                  <a:pt x="12" y="16"/>
                  <a:pt x="0" y="0"/>
                </a:cubicBezTo>
              </a:path>
            </a:pathLst>
          </a:custGeom>
          <a:noFill/>
          <a:ln w="28575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7720" name="AutoShape 24"/>
          <p:cNvSpPr>
            <a:spLocks noChangeArrowheads="1"/>
          </p:cNvSpPr>
          <p:nvPr/>
        </p:nvSpPr>
        <p:spPr bwMode="auto">
          <a:xfrm>
            <a:off x="3124200" y="1981200"/>
            <a:ext cx="990600" cy="457200"/>
          </a:xfrm>
          <a:prstGeom prst="wedgeEllipseCallout">
            <a:avLst>
              <a:gd name="adj1" fmla="val -7370"/>
              <a:gd name="adj2" fmla="val 184722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1400" i="1">
                <a:solidFill>
                  <a:srgbClr val="0000FF"/>
                </a:solidFill>
                <a:latin typeface="Times New Roman" panose="02020603050405020304" pitchFamily="18" charset="0"/>
              </a:rPr>
              <a:t>马六甲海峡</a:t>
            </a:r>
          </a:p>
        </p:txBody>
      </p:sp>
      <p:sp>
        <p:nvSpPr>
          <p:cNvPr id="157721" name="AutoShape 25"/>
          <p:cNvSpPr>
            <a:spLocks noChangeArrowheads="1"/>
          </p:cNvSpPr>
          <p:nvPr/>
        </p:nvSpPr>
        <p:spPr bwMode="auto">
          <a:xfrm>
            <a:off x="1371600" y="2514600"/>
            <a:ext cx="990600" cy="457200"/>
          </a:xfrm>
          <a:prstGeom prst="wedgeEllipseCallout">
            <a:avLst>
              <a:gd name="adj1" fmla="val -15065"/>
              <a:gd name="adj2" fmla="val -165278"/>
            </a:avLst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1400" i="1">
                <a:solidFill>
                  <a:srgbClr val="0000FF"/>
                </a:solidFill>
                <a:latin typeface="Times New Roman" panose="02020603050405020304" pitchFamily="18" charset="0"/>
              </a:rPr>
              <a:t>直布罗陀海峡</a:t>
            </a: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4140200" y="1989138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/>
              <a:t>日本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6248400" y="17526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/>
              <a:t>北美</a:t>
            </a: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1828800" y="14922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/>
              <a:t>西欧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0" y="5373688"/>
            <a:ext cx="84963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）波斯湾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霍尔木兹海峡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阿拉伯海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印度洋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好望角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大西洋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北美和西欧 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巨型油轮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≧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万吨 绕道非洲南部好望角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）波斯湾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霍尔木兹海峡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阿拉伯海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红海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苏伊士运河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地中海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直布罗陀海峡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大西洋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北美和西欧 </a:t>
            </a:r>
            <a:b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0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726" name="Text Box 30"/>
          <p:cNvSpPr txBox="1">
            <a:spLocks noChangeArrowheads="1"/>
          </p:cNvSpPr>
          <p:nvPr/>
        </p:nvSpPr>
        <p:spPr bwMode="auto">
          <a:xfrm>
            <a:off x="0" y="0"/>
            <a:ext cx="3635375" cy="588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国际石油运输路线</a:t>
            </a: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727" name="Rectangle 31"/>
          <p:cNvSpPr>
            <a:spLocks noChangeArrowheads="1"/>
          </p:cNvSpPr>
          <p:nvPr/>
        </p:nvSpPr>
        <p:spPr bwMode="auto">
          <a:xfrm>
            <a:off x="0" y="620713"/>
            <a:ext cx="795655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）波斯湾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霍尔木兹海峡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阿拉伯海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印度洋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马六甲海峡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太平洋</a:t>
            </a:r>
            <a:r>
              <a:rPr lang="en-US" altLang="zh-CN" sz="2000" b="1">
                <a:solidFill>
                  <a:srgbClr val="000000"/>
                </a:solidFill>
                <a:ea typeface="黑体" panose="02010609060101010101" pitchFamily="49" charset="-122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日本和北美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b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18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7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7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7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15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nimBg="1" autoUpdateAnimBg="0"/>
      <p:bldP spid="157701" grpId="0" animBg="1" autoUpdateAnimBg="0"/>
      <p:bldP spid="157715" grpId="0" animBg="1"/>
      <p:bldP spid="157719" grpId="0" animBg="1"/>
      <p:bldP spid="157720" grpId="0" animBg="1" autoUpdateAnimBg="0"/>
      <p:bldP spid="157721" grpId="0" animBg="1" autoUpdateAnimBg="0"/>
      <p:bldP spid="157722" grpId="0" autoUpdateAnimBg="0"/>
      <p:bldP spid="157723" grpId="0" autoUpdateAnimBg="0"/>
      <p:bldP spid="157724" grpId="0" autoUpdateAnimBg="0"/>
      <p:bldP spid="157725" grpId="0"/>
      <p:bldP spid="1577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5257800" y="1143000"/>
            <a:ext cx="3632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石油资源</a:t>
            </a:r>
          </a:p>
          <a:p>
            <a:pPr eaLnBrk="1" hangingPunct="1"/>
            <a:r>
              <a:rPr lang="zh-CN" altLang="en-US" sz="2800" b="1"/>
              <a:t>给西亚带来了什么</a:t>
            </a:r>
          </a:p>
        </p:txBody>
      </p:sp>
      <p:sp>
        <p:nvSpPr>
          <p:cNvPr id="46083" name="AutoShape 3"/>
          <p:cNvSpPr>
            <a:spLocks noChangeArrowheads="1"/>
          </p:cNvSpPr>
          <p:nvPr/>
        </p:nvSpPr>
        <p:spPr bwMode="auto">
          <a:xfrm>
            <a:off x="7010400" y="228600"/>
            <a:ext cx="1828800" cy="1431925"/>
          </a:xfrm>
          <a:prstGeom prst="irregularSeal1">
            <a:avLst/>
          </a:prstGeom>
          <a:solidFill>
            <a:srgbClr val="FF66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7662863" y="533400"/>
            <a:ext cx="6429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？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450" y="533400"/>
            <a:ext cx="5289550" cy="5899150"/>
            <a:chOff x="268" y="336"/>
            <a:chExt cx="3332" cy="3716"/>
          </a:xfrm>
        </p:grpSpPr>
        <p:sp>
          <p:nvSpPr>
            <p:cNvPr id="46092" name="Text Box 6"/>
            <p:cNvSpPr txBox="1">
              <a:spLocks noChangeArrowheads="1"/>
            </p:cNvSpPr>
            <p:nvPr/>
          </p:nvSpPr>
          <p:spPr bwMode="auto">
            <a:xfrm>
              <a:off x="268" y="3648"/>
              <a:ext cx="229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因为石油而使得西亚国家非常富裕</a:t>
              </a:r>
            </a:p>
            <a:p>
              <a:pPr eaLnBrk="1" hangingPunct="1"/>
              <a:r>
                <a:rPr lang="zh-CN" altLang="en-US" b="1"/>
                <a:t>（西亚的超豪华酒店）</a:t>
              </a:r>
            </a:p>
          </p:txBody>
        </p:sp>
        <p:pic>
          <p:nvPicPr>
            <p:cNvPr id="4609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2"/>
            <a:stretch>
              <a:fillRect/>
            </a:stretch>
          </p:blipFill>
          <p:spPr bwMode="auto">
            <a:xfrm>
              <a:off x="291" y="336"/>
              <a:ext cx="2079" cy="3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4" name="Line 8"/>
            <p:cNvSpPr>
              <a:spLocks noChangeShapeType="1"/>
            </p:cNvSpPr>
            <p:nvPr/>
          </p:nvSpPr>
          <p:spPr bwMode="auto">
            <a:xfrm flipH="1">
              <a:off x="2400" y="1056"/>
              <a:ext cx="864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5" name="Line 9"/>
            <p:cNvSpPr>
              <a:spLocks noChangeShapeType="1"/>
            </p:cNvSpPr>
            <p:nvPr/>
          </p:nvSpPr>
          <p:spPr bwMode="auto">
            <a:xfrm>
              <a:off x="3264" y="720"/>
              <a:ext cx="0" cy="624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6" name="Line 10"/>
            <p:cNvSpPr>
              <a:spLocks noChangeShapeType="1"/>
            </p:cNvSpPr>
            <p:nvPr/>
          </p:nvSpPr>
          <p:spPr bwMode="auto">
            <a:xfrm>
              <a:off x="3264" y="720"/>
              <a:ext cx="336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7" name="Line 11"/>
            <p:cNvSpPr>
              <a:spLocks noChangeShapeType="1"/>
            </p:cNvSpPr>
            <p:nvPr/>
          </p:nvSpPr>
          <p:spPr bwMode="auto">
            <a:xfrm>
              <a:off x="3264" y="1344"/>
              <a:ext cx="336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267200" y="1828800"/>
            <a:ext cx="4524375" cy="4572000"/>
            <a:chOff x="2688" y="1152"/>
            <a:chExt cx="2850" cy="2880"/>
          </a:xfrm>
        </p:grpSpPr>
        <p:sp>
          <p:nvSpPr>
            <p:cNvPr id="46087" name="Text Box 13"/>
            <p:cNvSpPr txBox="1">
              <a:spLocks noChangeArrowheads="1"/>
            </p:cNvSpPr>
            <p:nvPr/>
          </p:nvSpPr>
          <p:spPr bwMode="auto">
            <a:xfrm>
              <a:off x="2880" y="3628"/>
              <a:ext cx="24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但石油财富也导致了大量的冲突</a:t>
              </a:r>
            </a:p>
            <a:p>
              <a:pPr eaLnBrk="1" hangingPunct="1"/>
              <a:r>
                <a:rPr lang="zh-CN" altLang="en-US" b="1"/>
                <a:t>（图为海湾战争后大量燃烧的油田）</a:t>
              </a:r>
            </a:p>
          </p:txBody>
        </p:sp>
        <p:pic>
          <p:nvPicPr>
            <p:cNvPr id="46088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95"/>
            <a:stretch>
              <a:fillRect/>
            </a:stretch>
          </p:blipFill>
          <p:spPr bwMode="auto">
            <a:xfrm>
              <a:off x="2688" y="1776"/>
              <a:ext cx="285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9" name="Line 15"/>
            <p:cNvSpPr>
              <a:spLocks noChangeShapeType="1"/>
            </p:cNvSpPr>
            <p:nvPr/>
          </p:nvSpPr>
          <p:spPr bwMode="auto">
            <a:xfrm>
              <a:off x="4416" y="1344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0" name="Line 16"/>
            <p:cNvSpPr>
              <a:spLocks noChangeShapeType="1"/>
            </p:cNvSpPr>
            <p:nvPr/>
          </p:nvSpPr>
          <p:spPr bwMode="auto">
            <a:xfrm>
              <a:off x="4032" y="1344"/>
              <a:ext cx="12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1" name="Line 17"/>
            <p:cNvSpPr>
              <a:spLocks noChangeShapeType="1"/>
            </p:cNvSpPr>
            <p:nvPr/>
          </p:nvSpPr>
          <p:spPr bwMode="auto">
            <a:xfrm flipV="1">
              <a:off x="5232" y="1152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40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8" name="Picture 4" descr="http://img1.gtimg.com/sh/pics/hv1/1/126/2128/1384053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5105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0" name="Picture 6" descr="http://img.pconline.com.cn/images/upload/upc/tx/wallpaper/1509/18/c0/12855706_1442587125665_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51054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2" name="Picture 8" descr="http://n5.cmsfile.pg0.cn/group1/M00/B8/F1/Cgqg11hvSyyAHOvdAAKZYmsVRQE8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962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16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timg (3)"/>
          <p:cNvPicPr>
            <a:picLocks noChangeAspect="1"/>
          </p:cNvPicPr>
          <p:nvPr/>
        </p:nvPicPr>
        <p:blipFill>
          <a:blip r:embed="rId2"/>
          <a:srcRect t="11396"/>
          <a:stretch>
            <a:fillRect/>
          </a:stretch>
        </p:blipFill>
        <p:spPr>
          <a:xfrm>
            <a:off x="268605" y="3060065"/>
            <a:ext cx="4758055" cy="3744595"/>
          </a:xfrm>
          <a:prstGeom prst="rect">
            <a:avLst/>
          </a:prstGeom>
        </p:spPr>
      </p:pic>
      <p:pic>
        <p:nvPicPr>
          <p:cNvPr id="13" name="图片 12" descr="u=1359453519,1823130036&amp;fm=26&amp;gp=0"/>
          <p:cNvPicPr>
            <a:picLocks noChangeAspect="1"/>
          </p:cNvPicPr>
          <p:nvPr/>
        </p:nvPicPr>
        <p:blipFill>
          <a:blip r:embed="rId3"/>
          <a:srcRect l="2904" r="8718"/>
          <a:stretch>
            <a:fillRect/>
          </a:stretch>
        </p:blipFill>
        <p:spPr>
          <a:xfrm>
            <a:off x="4784090" y="3060065"/>
            <a:ext cx="4085590" cy="3744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605" y="1021715"/>
            <a:ext cx="8606790" cy="198628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                     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西亚地区是广大阿拉伯人的聚居地，白色人种，主要信仰伊斯兰教。</a:t>
            </a:r>
            <a:endParaRPr lang="zh-CN" altLang="en-US" sz="2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西亚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气候干旱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，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人口稀疏</a:t>
            </a:r>
            <a:r>
              <a:rPr lang="zh-CN" altLang="en-US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，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劳动力不足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，且分布极不平衡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地中海沿岸、两河平原人口最为稠密。</a:t>
            </a:r>
            <a:endParaRPr lang="zh-CN" altLang="en-US" sz="2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001" y="792006"/>
            <a:ext cx="321373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、居民与宗教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西亚政区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7056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3"/>
          <p:cNvSpPr>
            <a:spLocks noChangeArrowheads="1"/>
          </p:cNvSpPr>
          <p:nvPr/>
        </p:nvSpPr>
        <p:spPr bwMode="auto">
          <a:xfrm>
            <a:off x="304800" y="228600"/>
            <a:ext cx="8534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频繁的冲突使西亚成为世界关注的焦点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为什么西亚冲突不断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r>
              <a:rPr lang="zh-CN" altLang="en-US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与哪些地理因素有关</a:t>
            </a:r>
            <a:r>
              <a: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381000" y="6096000"/>
            <a:ext cx="8763000" cy="51911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----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为石油而战、为水源而战、为宗教而战的西亚地区</a:t>
            </a:r>
          </a:p>
        </p:txBody>
      </p:sp>
    </p:spTree>
    <p:extLst>
      <p:ext uri="{BB962C8B-B14F-4D97-AF65-F5344CB8AC3E}">
        <p14:creationId xmlns:p14="http://schemas.microsoft.com/office/powerpoint/2010/main" val="5812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1"/>
          <p:cNvSpPr txBox="1">
            <a:spLocks noChangeArrowheads="1"/>
          </p:cNvSpPr>
          <p:nvPr/>
        </p:nvSpPr>
        <p:spPr bwMode="auto">
          <a:xfrm>
            <a:off x="1143000" y="305435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衣</a:t>
            </a:r>
          </a:p>
        </p:txBody>
      </p:sp>
      <p:sp>
        <p:nvSpPr>
          <p:cNvPr id="65539" name="Text Box 12"/>
          <p:cNvSpPr txBox="1">
            <a:spLocks noChangeArrowheads="1"/>
          </p:cNvSpPr>
          <p:nvPr/>
        </p:nvSpPr>
        <p:spPr bwMode="auto">
          <a:xfrm>
            <a:off x="5562600" y="2997200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食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40" name="Text Box 13"/>
          <p:cNvSpPr txBox="1">
            <a:spLocks noChangeArrowheads="1"/>
          </p:cNvSpPr>
          <p:nvPr/>
        </p:nvSpPr>
        <p:spPr bwMode="auto">
          <a:xfrm>
            <a:off x="1116013" y="6365875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行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65541" name="Text Box 14"/>
          <p:cNvSpPr txBox="1">
            <a:spLocks noChangeArrowheads="1"/>
          </p:cNvSpPr>
          <p:nvPr/>
        </p:nvSpPr>
        <p:spPr bwMode="auto">
          <a:xfrm>
            <a:off x="5141913" y="6294438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住</a:t>
            </a:r>
          </a:p>
        </p:txBody>
      </p:sp>
      <p:pic>
        <p:nvPicPr>
          <p:cNvPr id="65542" name="Picture 16" descr="阿拉伯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4176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17" descr="绵羊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913"/>
            <a:ext cx="4103688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80" name="Text Box 20"/>
          <p:cNvSpPr txBox="1">
            <a:spLocks noChangeArrowheads="1"/>
          </p:cNvSpPr>
          <p:nvPr/>
        </p:nvSpPr>
        <p:spPr bwMode="auto">
          <a:xfrm>
            <a:off x="1187450" y="305435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白色宽袍</a:t>
            </a:r>
          </a:p>
        </p:txBody>
      </p:sp>
      <p:sp>
        <p:nvSpPr>
          <p:cNvPr id="117781" name="Text Box 21"/>
          <p:cNvSpPr txBox="1">
            <a:spLocks noChangeArrowheads="1"/>
          </p:cNvSpPr>
          <p:nvPr/>
        </p:nvSpPr>
        <p:spPr bwMode="auto">
          <a:xfrm>
            <a:off x="5551488" y="3054350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羊肉</a:t>
            </a:r>
            <a:r>
              <a:rPr kumimoji="1" lang="zh-CN" altLang="en-US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17782" name="Text Box 22"/>
          <p:cNvSpPr txBox="1">
            <a:spLocks noChangeArrowheads="1"/>
          </p:cNvSpPr>
          <p:nvPr/>
        </p:nvSpPr>
        <p:spPr bwMode="auto">
          <a:xfrm>
            <a:off x="1187450" y="6365875"/>
            <a:ext cx="2774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800" b="1" dirty="0" smtClean="0">
                <a:solidFill>
                  <a:srgbClr val="000099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800" b="1" dirty="0" smtClean="0">
                <a:solidFill>
                  <a:srgbClr val="000099"/>
                </a:solidFill>
                <a:latin typeface="Times New Roman" panose="02020603050405020304" pitchFamily="18" charset="0"/>
              </a:rPr>
              <a:t>单峰骆驼</a:t>
            </a:r>
            <a:r>
              <a:rPr kumimoji="1" lang="zh-CN" altLang="en-US" sz="2800" dirty="0" smtClean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sz="28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83" name="Text Box 23"/>
          <p:cNvSpPr txBox="1">
            <a:spLocks noChangeArrowheads="1"/>
          </p:cNvSpPr>
          <p:nvPr/>
        </p:nvSpPr>
        <p:spPr bwMode="auto">
          <a:xfrm>
            <a:off x="5003800" y="6308725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 ——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窗小墙厚     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508015"/>
            <a:ext cx="4103688" cy="27864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5" y="3508014"/>
            <a:ext cx="4186175" cy="27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80" grpId="0" autoUpdateAnimBg="0"/>
      <p:bldP spid="117781" grpId="0" autoUpdateAnimBg="0"/>
      <p:bldP spid="117782" grpId="0" autoUpdateAnimBg="0"/>
      <p:bldP spid="117783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8899" name="Picture 4" descr="阿拉伯人啊"/>
          <p:cNvPicPr>
            <a:picLocks noGrp="1" noChangeAspect="1" noChangeArrowheads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21" y="87312"/>
            <a:ext cx="4641273" cy="3480955"/>
          </a:xfrm>
        </p:spPr>
      </p:pic>
      <p:sp>
        <p:nvSpPr>
          <p:cNvPr id="119811" name="矩形 2"/>
          <p:cNvSpPr/>
          <p:nvPr>
            <p:custDataLst>
              <p:tags r:id="rId3"/>
            </p:custDataLst>
          </p:nvPr>
        </p:nvSpPr>
        <p:spPr>
          <a:xfrm>
            <a:off x="179388" y="3775075"/>
            <a:ext cx="8939212" cy="26781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“阿拉伯世界”。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阿拉伯人的风俗习惯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喜爱白色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，很多建筑物的外观是白色的，男人的传统服装也是白色的缠头巾和宽大的白色长袍。这是因为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白色对强烈的阳光有反射作用，吸热较少的缘故</a:t>
            </a:r>
            <a:r>
              <a:rPr lang="zh-CN" alt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。有些严格执行教规的阿拉伯国家，规定妇女外出，必须面戴黑纱。黑纱上只留两个小孔，以免遮挡视线。</a:t>
            </a:r>
            <a:endParaRPr lang="zh-CN" altLang="en-US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Picture 5" descr="伊斯兰教女人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5060" r="5666" b="5505"/>
          <a:stretch>
            <a:fillRect/>
          </a:stretch>
        </p:blipFill>
        <p:spPr bwMode="auto">
          <a:xfrm>
            <a:off x="5621482" y="27565"/>
            <a:ext cx="31464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2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" y="2766402"/>
            <a:ext cx="4658995" cy="32404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001" y="792006"/>
            <a:ext cx="321373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、居民与宗教</a:t>
            </a:r>
            <a:endParaRPr lang="zh-CN" altLang="en-US" sz="280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pic>
        <p:nvPicPr>
          <p:cNvPr id="17" name="图片 16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80" y="2766402"/>
            <a:ext cx="4213860" cy="32404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7330" y="1542617"/>
            <a:ext cx="8601075" cy="103886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宗教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：西亚是伊斯兰教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基督教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犹太教的发源地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耶路撒冷是三教共同的圣城。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945380" y="2835237"/>
            <a:ext cx="89789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哭墙</a:t>
            </a:r>
          </a:p>
        </p:txBody>
      </p:sp>
    </p:spTree>
    <p:extLst>
      <p:ext uri="{BB962C8B-B14F-4D97-AF65-F5344CB8AC3E}">
        <p14:creationId xmlns:p14="http://schemas.microsoft.com/office/powerpoint/2010/main" val="7653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图片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3119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4" name="椭圆 2"/>
          <p:cNvSpPr/>
          <p:nvPr>
            <p:custDataLst>
              <p:tags r:id="rId2"/>
            </p:custDataLst>
          </p:nvPr>
        </p:nvSpPr>
        <p:spPr>
          <a:xfrm rot="156972">
            <a:off x="1851025" y="2239963"/>
            <a:ext cx="911225" cy="96202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0835" name="Text Box 5"/>
          <p:cNvSpPr/>
          <p:nvPr>
            <p:custDataLst>
              <p:tags r:id="rId3"/>
            </p:custDataLst>
          </p:nvPr>
        </p:nvSpPr>
        <p:spPr>
          <a:xfrm>
            <a:off x="3717925" y="219075"/>
            <a:ext cx="5446713" cy="70802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三大宗教</a:t>
            </a:r>
            <a:r>
              <a:rPr lang="en-US" altLang="zh-CN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圣地</a:t>
            </a:r>
            <a:endParaRPr lang="zh-CN" altLang="en-US" sz="4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9925" name="图片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2408238"/>
            <a:ext cx="5659437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6" name="矩形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1554163"/>
            <a:ext cx="2243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耶路撒冷</a:t>
            </a:r>
            <a:endParaRPr lang="zh-CN" altLang="en-US" sz="4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 descr="圣城麦加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549275"/>
            <a:ext cx="4608512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7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0" y="914400"/>
            <a:ext cx="2057400" cy="6413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耶路撒冷</a:t>
            </a:r>
          </a:p>
        </p:txBody>
      </p:sp>
      <p:sp>
        <p:nvSpPr>
          <p:cNvPr id="210948" name="Text Box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3850" y="1235075"/>
            <a:ext cx="30289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基督教认为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耶路撒冷</a:t>
            </a: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是创始人耶稣诞生、传教、牺牲、复活的城市。</a:t>
            </a:r>
          </a:p>
        </p:txBody>
      </p:sp>
    </p:spTree>
    <p:extLst>
      <p:ext uri="{BB962C8B-B14F-4D97-AF65-F5344CB8AC3E}">
        <p14:creationId xmlns:p14="http://schemas.microsoft.com/office/powerpoint/2010/main" val="2963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ext Box 2"/>
          <p:cNvSpPr/>
          <p:nvPr>
            <p:custDataLst>
              <p:tags r:id="rId1"/>
            </p:custDataLst>
          </p:nvPr>
        </p:nvSpPr>
        <p:spPr>
          <a:xfrm>
            <a:off x="381000" y="304800"/>
            <a:ext cx="7712075" cy="19383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伊斯兰教认为创始人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穆罕默德</a:t>
            </a: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踩着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耶路撒冷阿克萨清真寺</a:t>
            </a: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的一块“圣石”升空的。</a:t>
            </a:r>
          </a:p>
        </p:txBody>
      </p:sp>
      <p:pic>
        <p:nvPicPr>
          <p:cNvPr id="211971" name="Picture 3" descr="阿克萨清真寺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7559675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5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2088" y="228600"/>
            <a:ext cx="9144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犹太教认为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耶路撒冷</a:t>
            </a:r>
            <a:r>
              <a:rPr lang="zh-CN" altLang="en-US" sz="4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是古代犹太王国的首都，是宗教圣殿所在。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57150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6" name="Text Box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594360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犹太人最为神圣的地方：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耶路撒冷的哭墙</a:t>
            </a:r>
          </a:p>
        </p:txBody>
      </p:sp>
      <p:pic>
        <p:nvPicPr>
          <p:cNvPr id="212997" name="Picture 5" descr="哭泣的犹太人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905000"/>
            <a:ext cx="28384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9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5" descr="Img2253003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46263"/>
            <a:ext cx="755967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 Box 6"/>
          <p:cNvSpPr txBox="1">
            <a:spLocks noChangeArrowheads="1"/>
          </p:cNvSpPr>
          <p:nvPr/>
        </p:nvSpPr>
        <p:spPr bwMode="auto">
          <a:xfrm>
            <a:off x="3430588" y="6338888"/>
            <a:ext cx="1736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rPr>
              <a:t>哭       墙</a:t>
            </a:r>
            <a:r>
              <a:rPr lang="zh-CN" altLang="en-US" sz="2800" b="1">
                <a:solidFill>
                  <a:schemeClr val="folHlink"/>
                </a:solidFill>
                <a:latin typeface="Tahoma" panose="020B060403050404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69636" name="Text Box 5"/>
          <p:cNvSpPr txBox="1">
            <a:spLocks noChangeArrowheads="1"/>
          </p:cNvSpPr>
          <p:nvPr/>
        </p:nvSpPr>
        <p:spPr bwMode="auto">
          <a:xfrm>
            <a:off x="304800" y="152400"/>
            <a:ext cx="8229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哭墙又称西墙，是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耶路撒冷旧城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古代犹太国第二圣殿护墙的一段，也是第二圣殿护墙的仅存遗址，长约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米，高约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米，由大石块筑成。犹太教把该墙看作是第一圣地，教徒至该墙例须哀哭，以表示对古神庙的哀悼并期待其恢复。 </a:t>
            </a:r>
          </a:p>
        </p:txBody>
      </p:sp>
    </p:spTree>
    <p:extLst>
      <p:ext uri="{BB962C8B-B14F-4D97-AF65-F5344CB8AC3E}">
        <p14:creationId xmlns:p14="http://schemas.microsoft.com/office/powerpoint/2010/main" val="3039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6537" y="1162948"/>
            <a:ext cx="8720455" cy="253607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                 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西亚</a:t>
            </a:r>
            <a:r>
              <a:rPr lang="zh-CN" altLang="en-US" sz="2400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气候干旱，光热充足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altLang="en-US" sz="2400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但水资源严重短缺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。农业多以</a:t>
            </a:r>
            <a:r>
              <a:rPr lang="zh-CN" altLang="en-US" sz="2400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畜牧业、灌溉农业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为主。</a:t>
            </a:r>
          </a:p>
          <a:p>
            <a:pPr algn="l">
              <a:lnSpc>
                <a:spcPct val="20000"/>
              </a:lnSpc>
            </a:pP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</a:t>
            </a:r>
            <a:r>
              <a:rPr lang="zh-CN" altLang="en-US" sz="2400" b="1" dirty="0">
                <a:solidFill>
                  <a:srgbClr val="0221DE"/>
                </a:solidFill>
                <a:sym typeface="+mn-ea"/>
              </a:rPr>
              <a:t>游牧业：</a:t>
            </a:r>
            <a:r>
              <a:rPr lang="zh-CN" altLang="en-US" sz="2400" dirty="0">
                <a:sym typeface="+mn-ea"/>
              </a:rPr>
              <a:t>分布在高原、沙漠中地下水丰富的地区</a:t>
            </a:r>
            <a:r>
              <a:rPr lang="zh-CN" altLang="en-US" sz="2400" dirty="0" smtClean="0">
                <a:sym typeface="+mn-ea"/>
              </a:rPr>
              <a:t>。</a:t>
            </a:r>
            <a:endParaRPr lang="en-US" altLang="zh-CN" sz="2400" dirty="0" smtClean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土耳其的安卡拉羊毛、伊朗地毯</a:t>
            </a:r>
            <a:r>
              <a:rPr lang="zh-CN" altLang="en-US" sz="20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阿富汗的紫羔皮</a:t>
            </a:r>
            <a:r>
              <a:rPr lang="zh-CN" altLang="en-US" sz="20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等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）</a:t>
            </a:r>
            <a:endParaRPr lang="zh-CN" altLang="en-US" sz="2800" dirty="0"/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b="1" dirty="0">
                <a:solidFill>
                  <a:srgbClr val="0221DE"/>
                </a:solidFill>
                <a:sym typeface="+mn-ea"/>
              </a:rPr>
              <a:t>灌溉农业：</a:t>
            </a:r>
            <a:r>
              <a:rPr lang="zh-CN" altLang="en-US" sz="2400" dirty="0">
                <a:sym typeface="+mn-ea"/>
              </a:rPr>
              <a:t>主要分布在两河平原、沙漠</a:t>
            </a:r>
            <a:r>
              <a:rPr lang="zh-CN" altLang="en-US" sz="2400" dirty="0" smtClean="0">
                <a:sym typeface="+mn-ea"/>
              </a:rPr>
              <a:t>绿洲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（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枣椰树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sz="2400" dirty="0" smtClean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221DE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</a:t>
            </a:r>
            <a:r>
              <a:rPr lang="zh-CN" altLang="en-US" sz="2400" b="1" dirty="0">
                <a:solidFill>
                  <a:srgbClr val="0221DE"/>
                </a:solidFill>
                <a:sym typeface="+mn-ea"/>
              </a:rPr>
              <a:t>地中海农业：</a:t>
            </a:r>
            <a:r>
              <a:rPr lang="zh-CN" altLang="en-US" sz="2400" dirty="0">
                <a:sym typeface="+mn-ea"/>
              </a:rPr>
              <a:t>地中海沿岸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sym typeface="+mn-ea"/>
              </a:rPr>
              <a:t>（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油橄榄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、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葡萄、柑橘、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无花果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sym typeface="+mn-ea"/>
              </a:rPr>
              <a:t>等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园艺业）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28040"/>
            <a:ext cx="2701290" cy="567848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干旱农业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pic>
        <p:nvPicPr>
          <p:cNvPr id="6" name="图片 5" descr="枣椰树"/>
          <p:cNvPicPr>
            <a:picLocks noChangeAspect="1"/>
          </p:cNvPicPr>
          <p:nvPr/>
        </p:nvPicPr>
        <p:blipFill>
          <a:blip r:embed="rId2"/>
          <a:srcRect t="455"/>
          <a:stretch>
            <a:fillRect/>
          </a:stretch>
        </p:blipFill>
        <p:spPr>
          <a:xfrm>
            <a:off x="6099058" y="3929348"/>
            <a:ext cx="2832851" cy="2841022"/>
          </a:xfrm>
          <a:prstGeom prst="rect">
            <a:avLst/>
          </a:prstGeom>
        </p:spPr>
      </p:pic>
      <p:pic>
        <p:nvPicPr>
          <p:cNvPr id="9" name="图片 8" descr="timg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3929936"/>
            <a:ext cx="2431299" cy="2840434"/>
          </a:xfrm>
          <a:prstGeom prst="rect">
            <a:avLst/>
          </a:prstGeom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53" y="3898884"/>
            <a:ext cx="3456303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 descr="yezao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0"/>
            <a:ext cx="4787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Text Box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3700" y="260350"/>
            <a:ext cx="3241675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40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枣   椰                    </a:t>
            </a:r>
          </a:p>
        </p:txBody>
      </p:sp>
      <p:pic>
        <p:nvPicPr>
          <p:cNvPr id="215044" name="Picture 4" descr="2006090909255115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6988"/>
            <a:ext cx="4787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Text Box 5"/>
          <p:cNvSpPr/>
          <p:nvPr>
            <p:custDataLst>
              <p:tags r:id="rId4"/>
            </p:custDataLst>
          </p:nvPr>
        </p:nvSpPr>
        <p:spPr>
          <a:xfrm>
            <a:off x="-6350" y="982663"/>
            <a:ext cx="4319588" cy="55808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生长习性</a:t>
            </a:r>
            <a:r>
              <a:rPr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枣椰树具有耐旱、耐碱、耐热而又喜欢潮湿的特点。树龄可达百年。</a:t>
            </a:r>
          </a:p>
          <a:p>
            <a:pPr eaLnBrk="0" hangingPunct="0">
              <a:lnSpc>
                <a:spcPct val="115000"/>
              </a:lnSpc>
            </a:pPr>
            <a:r>
              <a:rPr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分布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枣椰树是一种在西亚和北非沙漠绿洲中常见的绿色乔木，是热带和亚热带干旱地区的特种树木，北非、西亚、南亚广大地区都有种植。</a:t>
            </a:r>
          </a:p>
          <a:p>
            <a:pPr eaLnBrk="0" hangingPunct="0">
              <a:lnSpc>
                <a:spcPct val="115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用途：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含糖率高，营养丰富，既可作粮食，又是制糖、酿酒的原料。子可以吃可以渣油，果实产量高，使中东一些国家的重要出口农作物。</a:t>
            </a:r>
          </a:p>
        </p:txBody>
      </p:sp>
    </p:spTree>
    <p:extLst>
      <p:ext uri="{BB962C8B-B14F-4D97-AF65-F5344CB8AC3E}">
        <p14:creationId xmlns:p14="http://schemas.microsoft.com/office/powerpoint/2010/main" val="8714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26330" y="1205230"/>
            <a:ext cx="4463415" cy="4321175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8890" y="2062480"/>
            <a:ext cx="7938770" cy="2731770"/>
          </a:xfrm>
          <a:prstGeom prst="rect">
            <a:avLst/>
          </a:prstGeom>
          <a:solidFill>
            <a:srgbClr val="00B0F0">
              <a:alpha val="50000"/>
            </a:srgbClr>
          </a:solidFill>
          <a:ln w="76200" cmpd="thickThin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3215" y="-12065"/>
            <a:ext cx="3749675" cy="835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世界地理分区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80015" y="2808021"/>
            <a:ext cx="2226310" cy="11988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西 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560" y="1332010"/>
            <a:ext cx="2019300" cy="82994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第五节</a:t>
            </a:r>
          </a:p>
        </p:txBody>
      </p:sp>
      <p:pic>
        <p:nvPicPr>
          <p:cNvPr id="7" name="图片 6" descr="【西亚】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40" y="1458595"/>
            <a:ext cx="3917315" cy="382333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84138" y="4800600"/>
            <a:ext cx="3802062" cy="611188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土耳其安卡拉羊毛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41719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8" name="Picture 4" descr="1257165b46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6200"/>
            <a:ext cx="4572000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9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048000"/>
            <a:ext cx="464661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 fill="hold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457200" y="5257800"/>
            <a:ext cx="8229600" cy="868363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阿富汗紫羔皮</a:t>
            </a:r>
          </a:p>
        </p:txBody>
      </p:sp>
      <p:pic>
        <p:nvPicPr>
          <p:cNvPr id="217092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388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3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76200"/>
            <a:ext cx="35210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4" name="Picture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487680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2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152400" y="5791200"/>
            <a:ext cx="1981200" cy="762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伊朗地毯</a:t>
            </a:r>
          </a:p>
        </p:txBody>
      </p:sp>
      <p:pic>
        <p:nvPicPr>
          <p:cNvPr id="218115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13" y="-74613"/>
            <a:ext cx="5595938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6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6200"/>
            <a:ext cx="38909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7" name="图片 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0"/>
            <a:ext cx="65246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2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/>
          <p:cNvSpPr/>
          <p:nvPr>
            <p:custDataLst>
              <p:tags r:id="rId1"/>
            </p:custDataLst>
          </p:nvPr>
        </p:nvSpPr>
        <p:spPr>
          <a:xfrm>
            <a:off x="1063625" y="1022349"/>
            <a:ext cx="5111750" cy="5984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石油出口、加工为支柱</a:t>
            </a:r>
          </a:p>
        </p:txBody>
      </p:sp>
      <p:sp>
        <p:nvSpPr>
          <p:cNvPr id="132099" name="Rectangle 5"/>
          <p:cNvSpPr/>
          <p:nvPr>
            <p:custDataLst>
              <p:tags r:id="rId2"/>
            </p:custDataLst>
          </p:nvPr>
        </p:nvSpPr>
        <p:spPr>
          <a:xfrm>
            <a:off x="22225" y="1762125"/>
            <a:ext cx="9045575" cy="10064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所产石油本地区消费量少，</a:t>
            </a: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输出（西欧、美国、日本）为主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；石油运输以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海运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为主，部分石油通过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运输到地中海和红海沿岸。</a:t>
            </a:r>
          </a:p>
        </p:txBody>
      </p:sp>
      <p:sp>
        <p:nvSpPr>
          <p:cNvPr id="132100" name="Text Box 6"/>
          <p:cNvSpPr/>
          <p:nvPr>
            <p:custDataLst>
              <p:tags r:id="rId3"/>
            </p:custDataLst>
          </p:nvPr>
        </p:nvSpPr>
        <p:spPr>
          <a:xfrm>
            <a:off x="4352925" y="5148263"/>
            <a:ext cx="321945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西欧、北美、日本</a:t>
            </a:r>
          </a:p>
        </p:txBody>
      </p:sp>
      <p:sp>
        <p:nvSpPr>
          <p:cNvPr id="132101" name="Text Box 7"/>
          <p:cNvSpPr/>
          <p:nvPr>
            <p:custDataLst>
              <p:tags r:id="rId4"/>
            </p:custDataLst>
          </p:nvPr>
        </p:nvSpPr>
        <p:spPr>
          <a:xfrm>
            <a:off x="41275" y="3954463"/>
            <a:ext cx="528638" cy="15700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石油输出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2102" name="Text Box 8"/>
          <p:cNvSpPr/>
          <p:nvPr>
            <p:custDataLst>
              <p:tags r:id="rId5"/>
            </p:custDataLst>
          </p:nvPr>
        </p:nvSpPr>
        <p:spPr>
          <a:xfrm>
            <a:off x="1512888" y="3186113"/>
            <a:ext cx="216535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波斯湾：向西</a:t>
            </a:r>
          </a:p>
        </p:txBody>
      </p:sp>
      <p:sp>
        <p:nvSpPr>
          <p:cNvPr id="132103" name="Text Box 9"/>
          <p:cNvSpPr/>
          <p:nvPr>
            <p:custDataLst>
              <p:tags r:id="rId6"/>
            </p:custDataLst>
          </p:nvPr>
        </p:nvSpPr>
        <p:spPr>
          <a:xfrm>
            <a:off x="569913" y="3211513"/>
            <a:ext cx="987425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2104" name="Text Box 10"/>
          <p:cNvSpPr/>
          <p:nvPr>
            <p:custDataLst>
              <p:tags r:id="rId7"/>
            </p:custDataLst>
          </p:nvPr>
        </p:nvSpPr>
        <p:spPr>
          <a:xfrm>
            <a:off x="4497388" y="3057525"/>
            <a:ext cx="4187825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地中海、红海沿岸（转海运）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1194" name="AutoShap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78238" y="3211513"/>
            <a:ext cx="819150" cy="303212"/>
          </a:xfrm>
          <a:prstGeom prst="rightArrow">
            <a:avLst>
              <a:gd name="adj1" fmla="val 50000"/>
              <a:gd name="adj2" fmla="val 6752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2106" name="Text Box 12"/>
          <p:cNvSpPr/>
          <p:nvPr>
            <p:custDataLst>
              <p:tags r:id="rId9"/>
            </p:custDataLst>
          </p:nvPr>
        </p:nvSpPr>
        <p:spPr>
          <a:xfrm>
            <a:off x="569913" y="5194300"/>
            <a:ext cx="987425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2107" name="Text Box 13"/>
          <p:cNvSpPr/>
          <p:nvPr>
            <p:custDataLst>
              <p:tags r:id="rId10"/>
            </p:custDataLst>
          </p:nvPr>
        </p:nvSpPr>
        <p:spPr>
          <a:xfrm>
            <a:off x="1617663" y="5208588"/>
            <a:ext cx="1741487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波斯湾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1197" name="AutoShap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747963" y="4835525"/>
            <a:ext cx="1566862" cy="1106488"/>
          </a:xfrm>
          <a:prstGeom prst="rightArrow">
            <a:avLst>
              <a:gd name="adj1" fmla="val 50000"/>
              <a:gd name="adj2" fmla="val 3539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三条线路</a:t>
            </a:r>
          </a:p>
        </p:txBody>
      </p:sp>
      <p:sp>
        <p:nvSpPr>
          <p:cNvPr id="221198" name="AutoShap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1325" y="3414713"/>
            <a:ext cx="128588" cy="2238375"/>
          </a:xfrm>
          <a:prstGeom prst="leftBrace">
            <a:avLst>
              <a:gd name="adj1" fmla="val 144981"/>
              <a:gd name="adj2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673" y="320912"/>
            <a:ext cx="4268152" cy="63402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、工业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——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石油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经济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04733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 fill="hold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 fill="hold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 fill="hold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 fill="hold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 fill="hold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 fill="hold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 fill="hold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 fill="hold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 fill="hold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8" grpId="0" animBg="1"/>
      <p:bldP spid="132099" grpId="0" animBg="1"/>
      <p:bldP spid="132100" grpId="0" animBg="1"/>
      <p:bldP spid="132101" grpId="0" animBg="1"/>
      <p:bldP spid="132102" grpId="0" animBg="1"/>
      <p:bldP spid="132103" grpId="0" animBg="1"/>
      <p:bldP spid="132104" grpId="0" animBg="1"/>
      <p:bldP spid="221194" grpId="0" animBg="1"/>
      <p:bldP spid="132106" grpId="0" animBg="1"/>
      <p:bldP spid="132107" grpId="0" animBg="1"/>
      <p:bldP spid="221197" grpId="0" animBg="1"/>
      <p:bldP spid="22119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3608705"/>
            <a:ext cx="4604385" cy="3141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455" y="1042992"/>
            <a:ext cx="8720455" cy="246062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                 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西亚各国经济发展不平衡，可分为石油输出国和非石油输出国。对</a:t>
            </a:r>
            <a:r>
              <a:rPr lang="zh-CN" sz="2800" b="1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石油输出国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来说</a:t>
            </a:r>
            <a:r>
              <a:rPr 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，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石油是其经济的命脉，战后经济依靠石油得以迅速发展，收入跻身世界前列。但经济长期依赖石油，导致</a:t>
            </a:r>
            <a:r>
              <a:rPr lang="zh-CN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结构单一，受国际能源市场和发达国家限制影响大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950" y="828040"/>
            <a:ext cx="2701290" cy="567848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b="1" dirty="0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sz="3200" dirty="0" smtClean="0">
                <a:solidFill>
                  <a:schemeClr val="tx1"/>
                </a:solidFill>
                <a:effectLst/>
                <a:latin typeface="+mn-ea"/>
                <a:cs typeface="+mn-ea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n-ea"/>
                <a:cs typeface="+mn-ea"/>
              </a:rPr>
              <a:t>石油经济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8565" y="72001"/>
            <a:ext cx="2640965" cy="8267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410325" y="101016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人文特征</a:t>
            </a:r>
          </a:p>
        </p:txBody>
      </p:sp>
      <p:pic>
        <p:nvPicPr>
          <p:cNvPr id="3" name="图片 2" descr="西亚石油02_副本"/>
          <p:cNvPicPr>
            <a:picLocks noChangeAspect="1"/>
          </p:cNvPicPr>
          <p:nvPr/>
        </p:nvPicPr>
        <p:blipFill>
          <a:blip r:embed="rId3"/>
          <a:srcRect b="4923"/>
          <a:stretch>
            <a:fillRect/>
          </a:stretch>
        </p:blipFill>
        <p:spPr>
          <a:xfrm>
            <a:off x="4902835" y="3608705"/>
            <a:ext cx="4130040" cy="3192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0243" y="4401599"/>
            <a:ext cx="4464685" cy="497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  <a:latin typeface="Calibri" panose="020F0502020204030204" charset="0"/>
              </a:rPr>
              <a:t>① </a:t>
            </a:r>
            <a:r>
              <a:rPr lang="zh-CN" altLang="en-US" sz="2400" b="1">
                <a:solidFill>
                  <a:srgbClr val="0221DE"/>
                </a:solidFill>
              </a:rPr>
              <a:t>调整结构，促进经济多元化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0243" y="5183919"/>
            <a:ext cx="4464685" cy="497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  <a:latin typeface="Calibri" panose="020F0502020204030204" charset="0"/>
              </a:rPr>
              <a:t>② </a:t>
            </a:r>
            <a:r>
              <a:rPr lang="zh-CN" altLang="en-US" sz="2400" b="1">
                <a:solidFill>
                  <a:srgbClr val="0221DE"/>
                </a:solidFill>
              </a:rPr>
              <a:t>发展服务业、旅游业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0243" y="5965604"/>
            <a:ext cx="4464685" cy="497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0221DE"/>
                </a:solidFill>
                <a:latin typeface="Calibri" panose="020F0502020204030204" charset="0"/>
              </a:rPr>
              <a:t>③ </a:t>
            </a:r>
            <a:r>
              <a:rPr lang="zh-CN" altLang="en-US" sz="2400" b="1">
                <a:solidFill>
                  <a:srgbClr val="0221DE"/>
                </a:solidFill>
              </a:rPr>
              <a:t>增加海外投资</a:t>
            </a:r>
          </a:p>
        </p:txBody>
      </p:sp>
      <p:pic>
        <p:nvPicPr>
          <p:cNvPr id="14" name="图片 13" descr="帆船酒店_副本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35" y="3608705"/>
            <a:ext cx="4130040" cy="3192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1455" y="3608705"/>
            <a:ext cx="5902960" cy="565150"/>
          </a:xfrm>
          <a:prstGeom prst="rect">
            <a:avLst/>
          </a:prstGeom>
          <a:solidFill>
            <a:srgbClr val="41FB33"/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【思考】</a:t>
            </a:r>
            <a:r>
              <a:rPr lang="zh-CN" altLang="en-US" sz="2800" b="1"/>
              <a:t>西亚石油输出国如何应对？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1455" y="3608705"/>
            <a:ext cx="4603750" cy="319214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2800" b="1" u="sng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非石油输出国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经济多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</a:rPr>
              <a:t>以农牧业为主</a:t>
            </a:r>
            <a:r>
              <a:rPr lang="zh-CN" sz="2800">
                <a:latin typeface="楷体" panose="02010609060101010101" charset="-122"/>
                <a:ea typeface="楷体" panose="02010609060101010101" charset="-122"/>
              </a:rPr>
              <a:t>。采矿业、加工业均较薄弱，但因地理位置优势，在运输、加工和提供劳务上颇得石油之利，并且收取高额的过境费用，获相当收入。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" grpId="0" bldLvl="0" animBg="1"/>
      <p:bldP spid="6" grpId="0" bldLvl="0" animBg="1"/>
      <p:bldP spid="4" grpId="0" animBg="1"/>
      <p:bldP spid="4" grpId="1" animBg="1"/>
      <p:bldP spid="11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矩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09075" cy="692150"/>
          </a:xfrm>
          <a:prstGeom prst="rect">
            <a:avLst/>
          </a:prstGeom>
          <a:gradFill rotWithShape="1">
            <a:gsLst>
              <a:gs pos="0">
                <a:srgbClr val="FCFDFE"/>
              </a:gs>
              <a:gs pos="46001">
                <a:srgbClr val="E0F1F2"/>
              </a:gs>
              <a:gs pos="83000">
                <a:srgbClr val="E0F1F2"/>
              </a:gs>
              <a:gs pos="91000">
                <a:srgbClr val="ECF8FF"/>
              </a:gs>
              <a:gs pos="100000">
                <a:srgbClr val="EBF6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 sz="1800" b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3235" name="Text Box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3688" y="85725"/>
            <a:ext cx="3455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新兴的沙漠旅游业</a:t>
            </a:r>
          </a:p>
        </p:txBody>
      </p:sp>
      <p:sp>
        <p:nvSpPr>
          <p:cNvPr id="134147" name="内容占位符 8704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0" y="894195"/>
            <a:ext cx="9144000" cy="3540125"/>
          </a:xfrm>
          <a:noFill/>
          <a:ln>
            <a:miter lim="800000"/>
          </a:ln>
        </p:spPr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西亚的沙漠绿洲地区，每年都吸引了不少外国游客。他们来这里骑骆驼，欣赏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沙漠奇景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，参观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历史名胜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，品尝新鲜的椰枣和烤羊肉，喝清凉的泉水，观看别开生面的骆驼赛跑，另有一番情趣。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4" y="3291321"/>
            <a:ext cx="7316932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矩形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1371600"/>
            <a:ext cx="45720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迪拜是阿拉伯联合酋长国里人口最多的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5"/>
              </a:rPr>
              <a:t>酋长国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，主要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的支柱产业包括物流、贸易、金融、及旅游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行业。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迪拜的经济实力在阿联酋也排第一，阿联酋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左右的非石油贸易集中在迪拜，所以习惯上迪拜被称为阿联酋的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贸易之都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，也是中东地区的经济和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6"/>
              </a:rPr>
              <a:t>金融中心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4259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228600"/>
            <a:ext cx="2133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4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旅游业</a:t>
            </a:r>
            <a:endParaRPr lang="zh-CN" altLang="en-US" sz="4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24260" name="图片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308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object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283" name="object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284" name="object 5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52400" y="6172200"/>
            <a:ext cx="1312863" cy="515938"/>
          </a:xfrm>
          <a:custGeom>
            <a:avLst/>
            <a:gdLst>
              <a:gd name="T0" fmla="*/ 0 w 1312164"/>
              <a:gd name="T1" fmla="*/ 516635 h 516636"/>
              <a:gd name="T2" fmla="*/ 1312164 w 1312164"/>
              <a:gd name="T3" fmla="*/ 516635 h 516636"/>
              <a:gd name="T4" fmla="*/ 1312164 w 1312164"/>
              <a:gd name="T5" fmla="*/ 0 h 516636"/>
              <a:gd name="T6" fmla="*/ 0 w 1312164"/>
              <a:gd name="T7" fmla="*/ 0 h 516636"/>
              <a:gd name="T8" fmla="*/ 0 w 1312164"/>
              <a:gd name="T9" fmla="*/ 516635 h 516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2164" h="516636">
                <a:moveTo>
                  <a:pt x="0" y="516635"/>
                </a:moveTo>
                <a:lnTo>
                  <a:pt x="1312164" y="516635"/>
                </a:lnTo>
                <a:lnTo>
                  <a:pt x="1312164" y="0"/>
                </a:lnTo>
                <a:lnTo>
                  <a:pt x="0" y="0"/>
                </a:lnTo>
                <a:lnTo>
                  <a:pt x="0" y="5166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25285" name="object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34963" y="6249988"/>
            <a:ext cx="9461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2838"/>
              </a:lnSpc>
            </a:pPr>
            <a:r>
              <a:rPr lang="zh-CN" altLang="en-US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棕榈岛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286" name="object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81800" y="395288"/>
            <a:ext cx="18573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高空跳伞圣地之一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65056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object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6307" name="object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9513" y="381000"/>
            <a:ext cx="9445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2838"/>
              </a:lnSpc>
            </a:pPr>
            <a:r>
              <a:rPr lang="zh-CN" altLang="en-US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迪拜塔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794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"/>
            <a:ext cx="9144000" cy="68649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448018"/>
            <a:ext cx="9144067" cy="1906905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  <a:alpha val="20000"/>
                </a:schemeClr>
              </a:gs>
              <a:gs pos="100000">
                <a:srgbClr val="52762D"/>
              </a:gs>
            </a:gsLst>
            <a:lin ang="5400000" scaled="0"/>
          </a:gradFill>
          <a:ln w="25400" cmpd="thickThin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以色列国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19" y="3132023"/>
            <a:ext cx="854075" cy="615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3672027" y="2844021"/>
            <a:ext cx="3032760" cy="11988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以色列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1230749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、重要的地理位置---</a:t>
            </a:r>
            <a:endParaRPr lang="zh-CN" altLang="zh-CN" sz="28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1795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87525"/>
            <a:ext cx="78486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ext Box 4"/>
          <p:cNvSpPr/>
          <p:nvPr>
            <p:custDataLst>
              <p:tags r:id="rId3"/>
            </p:custDataLst>
          </p:nvPr>
        </p:nvSpPr>
        <p:spPr>
          <a:xfrm>
            <a:off x="3200400" y="2701925"/>
            <a:ext cx="1381125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亚洲</a:t>
            </a:r>
          </a:p>
        </p:txBody>
      </p:sp>
      <p:sp>
        <p:nvSpPr>
          <p:cNvPr id="64516" name="Text Box 5"/>
          <p:cNvSpPr/>
          <p:nvPr>
            <p:custDataLst>
              <p:tags r:id="rId4"/>
            </p:custDataLst>
          </p:nvPr>
        </p:nvSpPr>
        <p:spPr>
          <a:xfrm>
            <a:off x="1447800" y="3387725"/>
            <a:ext cx="1795463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非洲</a:t>
            </a:r>
          </a:p>
        </p:txBody>
      </p:sp>
      <p:sp>
        <p:nvSpPr>
          <p:cNvPr id="64517" name="Text Box 6"/>
          <p:cNvSpPr/>
          <p:nvPr>
            <p:custDataLst>
              <p:tags r:id="rId5"/>
            </p:custDataLst>
          </p:nvPr>
        </p:nvSpPr>
        <p:spPr>
          <a:xfrm rot="2520000">
            <a:off x="1143000" y="2092325"/>
            <a:ext cx="792163" cy="13731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大西洋</a:t>
            </a:r>
          </a:p>
        </p:txBody>
      </p:sp>
      <p:sp>
        <p:nvSpPr>
          <p:cNvPr id="64518" name="Text Box 7"/>
          <p:cNvSpPr/>
          <p:nvPr>
            <p:custDataLst>
              <p:tags r:id="rId6"/>
            </p:custDataLst>
          </p:nvPr>
        </p:nvSpPr>
        <p:spPr>
          <a:xfrm>
            <a:off x="2667000" y="4302125"/>
            <a:ext cx="1795463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印度洋</a:t>
            </a:r>
          </a:p>
        </p:txBody>
      </p:sp>
      <p:sp>
        <p:nvSpPr>
          <p:cNvPr id="64519" name="Text Box 8"/>
          <p:cNvSpPr/>
          <p:nvPr>
            <p:custDataLst>
              <p:tags r:id="rId7"/>
            </p:custDataLst>
          </p:nvPr>
        </p:nvSpPr>
        <p:spPr>
          <a:xfrm>
            <a:off x="1905000" y="2473325"/>
            <a:ext cx="1795463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欧洲</a:t>
            </a:r>
          </a:p>
        </p:txBody>
      </p:sp>
      <p:sp>
        <p:nvSpPr>
          <p:cNvPr id="64520" name="Rectangle 9"/>
          <p:cNvSpPr/>
          <p:nvPr>
            <p:custDataLst>
              <p:tags r:id="rId8"/>
            </p:custDataLst>
          </p:nvPr>
        </p:nvSpPr>
        <p:spPr>
          <a:xfrm>
            <a:off x="129381" y="1787525"/>
            <a:ext cx="2819400" cy="5222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8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</a:t>
            </a:r>
            <a:r>
              <a:rPr lang="zh-CN" altLang="zh-CN" sz="2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洋三洲</a:t>
            </a:r>
          </a:p>
        </p:txBody>
      </p:sp>
      <p:sp>
        <p:nvSpPr>
          <p:cNvPr id="161802" name="Rectangle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-17463" y="573524"/>
            <a:ext cx="7027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西亚的地理位置与范围</a:t>
            </a:r>
            <a:endParaRPr lang="zh-CN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522" name="矩形 1"/>
          <p:cNvSpPr/>
          <p:nvPr>
            <p:custDataLst>
              <p:tags r:id="rId10"/>
            </p:custDataLst>
          </p:nvPr>
        </p:nvSpPr>
        <p:spPr>
          <a:xfrm>
            <a:off x="4533900" y="1241862"/>
            <a:ext cx="3070225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zh-CN" sz="2800" b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两洋三洲五海之地</a:t>
            </a:r>
            <a:endParaRPr lang="zh-CN" altLang="en-US" b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Picture 5" descr="西亚政区 拷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48" y="1943100"/>
            <a:ext cx="4323851" cy="424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-15240" y="-63797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一、西亚概述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836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 fill="hold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nimBg="1"/>
      <p:bldP spid="64516" grpId="0" animBg="1"/>
      <p:bldP spid="64517" grpId="0" animBg="1"/>
      <p:bldP spid="64518" grpId="0" animBg="1"/>
      <p:bldP spid="64519" grpId="0" animBg="1"/>
      <p:bldP spid="64520" grpId="0" animBg="1"/>
      <p:bldP spid="645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=1742905102,754116621&amp;fm=26&amp;gp=0_副本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95" y="972185"/>
            <a:ext cx="3561080" cy="57670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二、以色列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1295" y="972185"/>
            <a:ext cx="212661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自然概况：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自然地理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15900" y="1821180"/>
            <a:ext cx="5125085" cy="149415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位置：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位于阿拉伯半岛西侧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地中海东岸，是亚、非、欧三大洲的陆上枢纽，战略位置非常重要。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900" y="3442970"/>
            <a:ext cx="5125085" cy="149415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地形：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西侧为狭窄的地中海沿岸平原，适宜耕作；其余为干旱高原，只适于游牧。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900" y="5091430"/>
            <a:ext cx="5125085" cy="149415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(3)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气候：</a:t>
            </a:r>
            <a:r>
              <a:rPr lang="zh-CN" altLang="en-US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西部属地中海气候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死海地区位于背风坡，气候干燥。</a:t>
            </a:r>
            <a:r>
              <a:rPr lang="zh-CN" altLang="en-US" sz="24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南部为热带沙漠气候。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水资源严重短缺。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42" y="972185"/>
            <a:ext cx="2698750" cy="402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二、以色列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145" y="972185"/>
            <a:ext cx="3078480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16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1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、居民和经济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4001" y="1821180"/>
            <a:ext cx="5081270" cy="11245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居民</a:t>
            </a:r>
            <a:r>
              <a:rPr lang="zh-CN" altLang="en-US" sz="20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以色列人口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880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万，其中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75%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为犹太人，信仰犹太教。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001" y="3043555"/>
            <a:ext cx="5081270" cy="370903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charset="0"/>
                <a:cs typeface="+mn-ea"/>
              </a:rPr>
              <a:t>经济：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以色列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是中东地区现代化</a:t>
            </a:r>
            <a:r>
              <a:rPr 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、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经济发展最高的国家</a:t>
            </a:r>
            <a:r>
              <a:rPr 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属于发达国家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9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以色列的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高新技术产业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举世闻名，其在军事科技、电子通讯、计算机软件、生物技术、农业、航空等领域具有先进技术水平。</a:t>
            </a:r>
          </a:p>
        </p:txBody>
      </p:sp>
      <p:pic>
        <p:nvPicPr>
          <p:cNvPr id="5" name="图片 4" descr="dhixocusbrvy4tdg98osoyluy8jzacetgb3qhjnxegk041537499198196compressflag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90" y="3874135"/>
            <a:ext cx="3750945" cy="2878455"/>
          </a:xfrm>
          <a:prstGeom prst="rect">
            <a:avLst/>
          </a:prstGeom>
        </p:spPr>
      </p:pic>
      <p:pic>
        <p:nvPicPr>
          <p:cNvPr id="7" name="图片 6" descr="1-15022g24323b4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090" y="1332010"/>
            <a:ext cx="3750945" cy="251269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人文地理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" y="1044008"/>
            <a:ext cx="8796020" cy="16414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            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以色列</a:t>
            </a:r>
            <a:r>
              <a:rPr 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沙漠广布，水资源严重缺乏</a:t>
            </a:r>
            <a:r>
              <a:rPr 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，但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通过节水技术，每年生产的蔬菜、瓜果、花卉大量向欧洲出口，被称为</a:t>
            </a:r>
            <a:r>
              <a:rPr lang="en-US" alt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“</a:t>
            </a:r>
            <a:r>
              <a:rPr lang="zh-CN" altLang="en-US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欧洲冬季厨房</a:t>
            </a:r>
            <a:r>
              <a:rPr lang="en-US" altLang="zh-CN" sz="2800" b="1">
                <a:solidFill>
                  <a:srgbClr val="0221DE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-5080"/>
            <a:ext cx="9159240" cy="706755"/>
          </a:xfrm>
          <a:prstGeom prst="rect">
            <a:avLst/>
          </a:prstGeom>
          <a:gradFill>
            <a:gsLst>
              <a:gs pos="100000">
                <a:srgbClr val="0D2FFD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二、以色列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145" y="864235"/>
            <a:ext cx="2724785" cy="63246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tx1"/>
                </a:solidFill>
                <a:effectLst/>
                <a:latin typeface="+mn-ea"/>
                <a:cs typeface="+mn-ea"/>
              </a:rPr>
              <a:t> </a:t>
            </a:r>
            <a:r>
              <a:rPr 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2</a:t>
            </a:r>
            <a:r>
              <a:rPr lang="zh-CN" altLang="en-US" sz="3200">
                <a:solidFill>
                  <a:schemeClr val="tx1"/>
                </a:solidFill>
                <a:effectLst/>
                <a:latin typeface="+mn-ea"/>
                <a:cs typeface="+mn-ea"/>
              </a:rPr>
              <a:t>、节水农业</a:t>
            </a:r>
            <a:endParaRPr lang="zh-CN" altLang="en-US" sz="3200">
              <a:solidFill>
                <a:schemeClr val="tx1"/>
              </a:solidFill>
              <a:effectLst/>
              <a:latin typeface="+mn-ea"/>
              <a:ea typeface="楷体" panose="02010609060101010101" charset="-122"/>
              <a:cs typeface="+mn-ea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 3"/>
          <p:cNvSpPr/>
          <p:nvPr/>
        </p:nvSpPr>
        <p:spPr>
          <a:xfrm>
            <a:off x="6518910" y="82550"/>
            <a:ext cx="2420620" cy="775970"/>
          </a:xfrm>
          <a:prstGeom prst="roundRect">
            <a:avLst/>
          </a:prstGeom>
          <a:gradFill>
            <a:gsLst>
              <a:gs pos="100000">
                <a:srgbClr val="41FB33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D2FFD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18910" y="9017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人文地理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4145" y="2807970"/>
            <a:ext cx="4168775" cy="1038860"/>
          </a:xfrm>
          <a:prstGeom prst="rect">
            <a:avLst/>
          </a:prstGeom>
          <a:solidFill>
            <a:srgbClr val="41FB33"/>
          </a:solidFill>
          <a:ln>
            <a:solidFill>
              <a:schemeClr val="accent1"/>
            </a:solidFill>
          </a:ln>
          <a:effectLst>
            <a:outerShdw blurRad="25400" sx="99000" sy="99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【思考】</a:t>
            </a:r>
            <a:r>
              <a:rPr lang="zh-CN" altLang="en-US" sz="2800" b="1"/>
              <a:t>以色列被称为欧洲冬季厨房的原因？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4145" y="4010660"/>
            <a:ext cx="4261485" cy="9029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</a:rPr>
              <a:t>① </a:t>
            </a:r>
            <a:r>
              <a:rPr lang="zh-CN" altLang="en-US" sz="2400" b="1">
                <a:solidFill>
                  <a:srgbClr val="FF0000"/>
                </a:solidFill>
              </a:rPr>
              <a:t>光热充足，昼夜温差大，冬雨较多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4145" y="5048885"/>
            <a:ext cx="4260850" cy="9029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</a:rPr>
              <a:t>② </a:t>
            </a:r>
            <a:r>
              <a:rPr lang="zh-CN" altLang="en-US" sz="2400" b="1">
                <a:solidFill>
                  <a:srgbClr val="FF0000"/>
                </a:solidFill>
              </a:rPr>
              <a:t>重视科技运用，水果蔬菜品种多、产量高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4145" y="6086475"/>
            <a:ext cx="4260850" cy="497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Calibri" panose="020F0502020204030204" charset="0"/>
              </a:rPr>
              <a:t>③ </a:t>
            </a:r>
            <a:r>
              <a:rPr lang="zh-CN" altLang="en-US" sz="2400" b="1">
                <a:solidFill>
                  <a:srgbClr val="FF0000"/>
                </a:solidFill>
              </a:rPr>
              <a:t>靠近欧洲市场，交通便利</a:t>
            </a:r>
          </a:p>
        </p:txBody>
      </p:sp>
      <p:pic>
        <p:nvPicPr>
          <p:cNvPr id="39937" name="Picture 2" descr="E:\课件\2013-2014高二\区域地理\西亚\素材\以色列.jpg"/>
          <p:cNvPicPr>
            <a:picLocks noChangeAspect="1"/>
          </p:cNvPicPr>
          <p:nvPr/>
        </p:nvPicPr>
        <p:blipFill>
          <a:blip r:embed="rId6"/>
          <a:srcRect b="1514"/>
          <a:stretch>
            <a:fillRect/>
          </a:stretch>
        </p:blipFill>
        <p:spPr>
          <a:xfrm>
            <a:off x="4488180" y="2807970"/>
            <a:ext cx="4537075" cy="3901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44145" y="2807970"/>
            <a:ext cx="4168775" cy="1038860"/>
          </a:xfrm>
          <a:prstGeom prst="rect">
            <a:avLst/>
          </a:prstGeom>
          <a:solidFill>
            <a:srgbClr val="41FB33"/>
          </a:solidFill>
          <a:ln>
            <a:solidFill>
              <a:schemeClr val="accent1"/>
            </a:solidFill>
          </a:ln>
          <a:effectLst>
            <a:outerShdw blurRad="25400" sx="99000" sy="99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【思考】</a:t>
            </a:r>
            <a:r>
              <a:rPr lang="zh-CN" altLang="en-US" sz="2800" b="1"/>
              <a:t>以色列是如何应对水资源短缺的？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4780" y="4068030"/>
            <a:ext cx="4260215" cy="24892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 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① 发展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海水淡化技术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 ② 修建水渠和输水管线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 ③ 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sym typeface="+mn-ea"/>
              </a:rPr>
              <a:t>发展节水灌溉技术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 ④ 充分开发水源（雨水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、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微咸水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、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</a:rPr>
              <a:t>废水）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5" grpId="0" bldLvl="0" animBg="1"/>
      <p:bldP spid="15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6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3352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局势</a:t>
            </a:r>
          </a:p>
        </p:txBody>
      </p:sp>
      <p:sp>
        <p:nvSpPr>
          <p:cNvPr id="144386" name="Rectangle 3"/>
          <p:cNvSpPr/>
          <p:nvPr>
            <p:custDataLst>
              <p:tags r:id="rId2"/>
            </p:custDataLst>
          </p:nvPr>
        </p:nvSpPr>
        <p:spPr>
          <a:xfrm>
            <a:off x="0" y="1447800"/>
            <a:ext cx="5638800" cy="5791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战略位置重要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：位居欧、亚、非三洲接触带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宗教信仰冲突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：(伊斯兰教、基督教、犹太教)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伊斯兰教(回教)创始于阿拉伯高原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基督教        创始于巴勒斯坦    共同的圣地:耶路萨冷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民族历史纠纷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：(犹太族</a:t>
            </a:r>
            <a:r>
              <a:rPr lang="zh-CN" altLang="en-US" b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阿拉伯民族)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例：以色列建国与巴勒斯坦独立的问题→以阿战争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争夺水源、石油：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例：1990年伊拉克进军科威特</a:t>
            </a:r>
          </a:p>
        </p:txBody>
      </p:sp>
      <p:sp>
        <p:nvSpPr>
          <p:cNvPr id="2304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700088"/>
            <a:ext cx="3570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0"/>
              </a:spcBef>
            </a:pPr>
            <a:r>
              <a:rPr lang="zh-CN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西亚（阿以）冲突</a:t>
            </a:r>
            <a:r>
              <a:rPr lang="zh-CN" altLang="zh-CN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的原因</a:t>
            </a:r>
          </a:p>
        </p:txBody>
      </p:sp>
      <p:pic>
        <p:nvPicPr>
          <p:cNvPr id="230405" name="Picture 5" descr="巴勒斯坦地区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lum bright="-4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0"/>
            <a:ext cx="3679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8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 fill="hold"/>
                                        <p:tgtEl>
                                          <p:spTgt spid="144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144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 fill="hold"/>
                                        <p:tgtEl>
                                          <p:spTgt spid="144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 fill="hold"/>
                                        <p:tgtEl>
                                          <p:spTgt spid="144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 fill="hold"/>
                                        <p:tgtEl>
                                          <p:spTgt spid="144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 fill="hold"/>
                                        <p:tgtEl>
                                          <p:spTgt spid="144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660775" y="3962400"/>
            <a:ext cx="5395913" cy="1819275"/>
          </a:xfrm>
          <a:noFill/>
          <a:ln cap="flat" algn="ctr"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为了争夺戈兰高地的水资源，以色列占领了戈兰高地</a:t>
            </a:r>
            <a:r>
              <a:rPr lang="en-US" altLang="zh-CN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2/3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的地区。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因此，戈兰高地成了</a:t>
            </a:r>
            <a:r>
              <a:rPr lang="zh-CN" altLang="en-US" sz="2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巴勒斯坦和以色列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两国的兵家必争之地。</a:t>
            </a:r>
          </a:p>
          <a:p>
            <a:pPr eaLnBrk="1" hangingPunct="1">
              <a:buFontTx/>
              <a:buNone/>
            </a:pP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307" name="矩形 1"/>
          <p:cNvSpPr/>
          <p:nvPr>
            <p:custDataLst>
              <p:tags r:id="rId2"/>
            </p:custDataLst>
          </p:nvPr>
        </p:nvSpPr>
        <p:spPr>
          <a:xfrm>
            <a:off x="3798888" y="1447800"/>
            <a:ext cx="5257800" cy="1384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约旦河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位于巴勒斯坦地区，其北部的戈兰高地是水资源较丰富的地区，有“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中东水塔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”之称。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155"/>
            <a:ext cx="3660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5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" y="446736"/>
            <a:ext cx="8715073" cy="5403345"/>
          </a:xfrm>
        </p:spPr>
      </p:pic>
    </p:spTree>
    <p:extLst>
      <p:ext uri="{BB962C8B-B14F-4D97-AF65-F5344CB8AC3E}">
        <p14:creationId xmlns:p14="http://schemas.microsoft.com/office/powerpoint/2010/main" val="12487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36470" y="2590165"/>
            <a:ext cx="467106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课时结束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object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0100" y="1143000"/>
            <a:ext cx="7543800" cy="54959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38" name="object 3"/>
          <p:cNvSpPr txBox="1"/>
          <p:nvPr>
            <p:custDataLst>
              <p:tags r:id="rId2"/>
            </p:custDataLst>
          </p:nvPr>
        </p:nvSpPr>
        <p:spPr>
          <a:xfrm>
            <a:off x="2016125" y="160338"/>
            <a:ext cx="5111750" cy="5921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sz="32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五海</a:t>
            </a:r>
            <a:r>
              <a:rPr lang="zh-CN" altLang="en-US" sz="32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sz="32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之地</a:t>
            </a:r>
          </a:p>
        </p:txBody>
      </p:sp>
      <p:sp>
        <p:nvSpPr>
          <p:cNvPr id="162820" name="object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06863" y="2927350"/>
            <a:ext cx="13239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4663"/>
              </a:lnSpc>
            </a:pPr>
            <a:r>
              <a:rPr lang="zh-CN" altLang="zh-CN" sz="2800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亚	洲</a:t>
            </a:r>
            <a:endParaRPr lang="zh-CN" altLang="zh-CN" sz="2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2821" name="object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41563" y="4397375"/>
            <a:ext cx="6756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ts val="500"/>
              </a:lnSpc>
            </a:pPr>
            <a:endParaRPr lang="zh-CN" altLang="zh-CN" sz="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zh-CN" altLang="zh-CN" sz="1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zh-CN" altLang="zh-CN" sz="1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4663"/>
              </a:lnSpc>
            </a:pPr>
            <a:endParaRPr lang="zh-CN" altLang="zh-CN" sz="4000" b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4663"/>
              </a:lnSpc>
            </a:pPr>
            <a:endParaRPr lang="zh-CN" altLang="zh-CN" sz="4000" b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2822" name="object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81063" y="1258888"/>
            <a:ext cx="6381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2838"/>
              </a:lnSpc>
            </a:pPr>
            <a:r>
              <a:rPr lang="zh-CN" altLang="zh-CN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欧洲</a:t>
            </a:r>
            <a:endParaRPr lang="zh-CN" altLang="zh-CN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2" name="object 11"/>
          <p:cNvSpPr/>
          <p:nvPr>
            <p:custDataLst>
              <p:tags r:id="rId6"/>
            </p:custDataLst>
          </p:nvPr>
        </p:nvSpPr>
        <p:spPr>
          <a:xfrm>
            <a:off x="2184400" y="1171575"/>
            <a:ext cx="606425" cy="3175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 海</a:t>
            </a:r>
            <a:endParaRPr lang="zh-CN" altLang="zh-CN" sz="2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3" name="object 12"/>
          <p:cNvSpPr/>
          <p:nvPr>
            <p:custDataLst>
              <p:tags r:id="rId7"/>
            </p:custDataLst>
          </p:nvPr>
        </p:nvSpPr>
        <p:spPr>
          <a:xfrm>
            <a:off x="1122363" y="2874963"/>
            <a:ext cx="793750" cy="3175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地中海</a:t>
            </a:r>
            <a:endParaRPr lang="zh-CN" altLang="zh-CN" sz="2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4" name="object 13"/>
          <p:cNvSpPr/>
          <p:nvPr>
            <p:custDataLst>
              <p:tags r:id="rId8"/>
            </p:custDataLst>
          </p:nvPr>
        </p:nvSpPr>
        <p:spPr>
          <a:xfrm>
            <a:off x="2789238" y="4722813"/>
            <a:ext cx="414337" cy="571500"/>
          </a:xfrm>
          <a:custGeom>
            <a:avLst/>
            <a:gdLst/>
            <a:ahLst/>
            <a:cxnLst/>
            <a:rect l="0" t="0" r="0" b="0"/>
            <a:pathLst>
              <a:path w="413893" h="572113">
                <a:moveTo>
                  <a:pt x="193549" y="468504"/>
                </a:moveTo>
                <a:lnTo>
                  <a:pt x="180868" y="469260"/>
                </a:lnTo>
                <a:lnTo>
                  <a:pt x="168275" y="469519"/>
                </a:lnTo>
                <a:lnTo>
                  <a:pt x="172538" y="491050"/>
                </a:lnTo>
                <a:lnTo>
                  <a:pt x="183733" y="538738"/>
                </a:lnTo>
                <a:lnTo>
                  <a:pt x="197104" y="572113"/>
                </a:lnTo>
                <a:lnTo>
                  <a:pt x="209562" y="569744"/>
                </a:lnTo>
                <a:lnTo>
                  <a:pt x="221671" y="565910"/>
                </a:lnTo>
                <a:lnTo>
                  <a:pt x="219301" y="552775"/>
                </a:lnTo>
                <a:lnTo>
                  <a:pt x="211154" y="514690"/>
                </a:lnTo>
                <a:lnTo>
                  <a:pt x="199069" y="479608"/>
                </a:lnTo>
                <a:lnTo>
                  <a:pt x="193549" y="468504"/>
                </a:lnTo>
                <a:close/>
              </a:path>
              <a:path w="413893" h="572113">
                <a:moveTo>
                  <a:pt x="255939" y="456311"/>
                </a:moveTo>
                <a:lnTo>
                  <a:pt x="218694" y="456311"/>
                </a:lnTo>
                <a:lnTo>
                  <a:pt x="238760" y="518541"/>
                </a:lnTo>
                <a:lnTo>
                  <a:pt x="332837" y="477774"/>
                </a:lnTo>
                <a:lnTo>
                  <a:pt x="262890" y="477774"/>
                </a:lnTo>
                <a:lnTo>
                  <a:pt x="255939" y="456311"/>
                </a:lnTo>
                <a:close/>
              </a:path>
              <a:path w="413893" h="572113">
                <a:moveTo>
                  <a:pt x="398481" y="465709"/>
                </a:moveTo>
                <a:lnTo>
                  <a:pt x="360680" y="465709"/>
                </a:lnTo>
                <a:lnTo>
                  <a:pt x="362838" y="471550"/>
                </a:lnTo>
                <a:lnTo>
                  <a:pt x="362331" y="475869"/>
                </a:lnTo>
                <a:lnTo>
                  <a:pt x="359029" y="478536"/>
                </a:lnTo>
                <a:lnTo>
                  <a:pt x="355854" y="481203"/>
                </a:lnTo>
                <a:lnTo>
                  <a:pt x="351663" y="483616"/>
                </a:lnTo>
                <a:lnTo>
                  <a:pt x="346006" y="486022"/>
                </a:lnTo>
                <a:lnTo>
                  <a:pt x="336038" y="490624"/>
                </a:lnTo>
                <a:lnTo>
                  <a:pt x="325213" y="497572"/>
                </a:lnTo>
                <a:lnTo>
                  <a:pt x="314861" y="508308"/>
                </a:lnTo>
                <a:lnTo>
                  <a:pt x="324886" y="514690"/>
                </a:lnTo>
                <a:lnTo>
                  <a:pt x="341243" y="518099"/>
                </a:lnTo>
                <a:lnTo>
                  <a:pt x="354641" y="511864"/>
                </a:lnTo>
                <a:lnTo>
                  <a:pt x="392416" y="488983"/>
                </a:lnTo>
                <a:lnTo>
                  <a:pt x="398794" y="476883"/>
                </a:lnTo>
                <a:lnTo>
                  <a:pt x="398481" y="465709"/>
                </a:lnTo>
                <a:close/>
              </a:path>
              <a:path w="413893" h="572113">
                <a:moveTo>
                  <a:pt x="306966" y="427863"/>
                </a:moveTo>
                <a:lnTo>
                  <a:pt x="284353" y="427863"/>
                </a:lnTo>
                <a:lnTo>
                  <a:pt x="274955" y="449199"/>
                </a:lnTo>
                <a:lnTo>
                  <a:pt x="284624" y="451377"/>
                </a:lnTo>
                <a:lnTo>
                  <a:pt x="296932" y="454334"/>
                </a:lnTo>
                <a:lnTo>
                  <a:pt x="309625" y="457581"/>
                </a:lnTo>
                <a:lnTo>
                  <a:pt x="262890" y="477774"/>
                </a:lnTo>
                <a:lnTo>
                  <a:pt x="332837" y="477774"/>
                </a:lnTo>
                <a:lnTo>
                  <a:pt x="360680" y="465709"/>
                </a:lnTo>
                <a:lnTo>
                  <a:pt x="398481" y="465709"/>
                </a:lnTo>
                <a:lnTo>
                  <a:pt x="398476" y="465528"/>
                </a:lnTo>
                <a:lnTo>
                  <a:pt x="394991" y="453390"/>
                </a:lnTo>
                <a:lnTo>
                  <a:pt x="319150" y="453390"/>
                </a:lnTo>
                <a:lnTo>
                  <a:pt x="327913" y="431800"/>
                </a:lnTo>
                <a:lnTo>
                  <a:pt x="306966" y="427863"/>
                </a:lnTo>
                <a:close/>
              </a:path>
              <a:path w="413893" h="572113">
                <a:moveTo>
                  <a:pt x="233964" y="387858"/>
                </a:moveTo>
                <a:lnTo>
                  <a:pt x="196469" y="387858"/>
                </a:lnTo>
                <a:lnTo>
                  <a:pt x="209804" y="429513"/>
                </a:lnTo>
                <a:lnTo>
                  <a:pt x="187198" y="439293"/>
                </a:lnTo>
                <a:lnTo>
                  <a:pt x="198374" y="465074"/>
                </a:lnTo>
                <a:lnTo>
                  <a:pt x="218694" y="456311"/>
                </a:lnTo>
                <a:lnTo>
                  <a:pt x="255939" y="456311"/>
                </a:lnTo>
                <a:lnTo>
                  <a:pt x="251332" y="442087"/>
                </a:lnTo>
                <a:lnTo>
                  <a:pt x="284353" y="427863"/>
                </a:lnTo>
                <a:lnTo>
                  <a:pt x="306966" y="427863"/>
                </a:lnTo>
                <a:lnTo>
                  <a:pt x="290956" y="424942"/>
                </a:lnTo>
                <a:lnTo>
                  <a:pt x="313250" y="415290"/>
                </a:lnTo>
                <a:lnTo>
                  <a:pt x="242697" y="415290"/>
                </a:lnTo>
                <a:lnTo>
                  <a:pt x="233964" y="387858"/>
                </a:lnTo>
                <a:close/>
              </a:path>
              <a:path w="413893" h="572113">
                <a:moveTo>
                  <a:pt x="375710" y="405256"/>
                </a:moveTo>
                <a:lnTo>
                  <a:pt x="336423" y="405256"/>
                </a:lnTo>
                <a:lnTo>
                  <a:pt x="350519" y="439800"/>
                </a:lnTo>
                <a:lnTo>
                  <a:pt x="319150" y="453390"/>
                </a:lnTo>
                <a:lnTo>
                  <a:pt x="394991" y="453390"/>
                </a:lnTo>
                <a:lnTo>
                  <a:pt x="394335" y="451104"/>
                </a:lnTo>
                <a:lnTo>
                  <a:pt x="413893" y="442722"/>
                </a:lnTo>
                <a:lnTo>
                  <a:pt x="406502" y="425450"/>
                </a:lnTo>
                <a:lnTo>
                  <a:pt x="383921" y="425450"/>
                </a:lnTo>
                <a:lnTo>
                  <a:pt x="375710" y="405256"/>
                </a:lnTo>
                <a:close/>
              </a:path>
              <a:path w="413893" h="572113">
                <a:moveTo>
                  <a:pt x="127254" y="398780"/>
                </a:moveTo>
                <a:lnTo>
                  <a:pt x="124047" y="433795"/>
                </a:lnTo>
                <a:lnTo>
                  <a:pt x="140155" y="439354"/>
                </a:lnTo>
                <a:lnTo>
                  <a:pt x="162913" y="447445"/>
                </a:lnTo>
                <a:lnTo>
                  <a:pt x="169544" y="449961"/>
                </a:lnTo>
                <a:lnTo>
                  <a:pt x="176030" y="411903"/>
                </a:lnTo>
                <a:lnTo>
                  <a:pt x="163316" y="408074"/>
                </a:lnTo>
                <a:lnTo>
                  <a:pt x="150955" y="404610"/>
                </a:lnTo>
                <a:lnTo>
                  <a:pt x="138937" y="401512"/>
                </a:lnTo>
                <a:lnTo>
                  <a:pt x="127254" y="398780"/>
                </a:lnTo>
                <a:close/>
              </a:path>
              <a:path w="413893" h="572113">
                <a:moveTo>
                  <a:pt x="402971" y="417194"/>
                </a:moveTo>
                <a:lnTo>
                  <a:pt x="383921" y="425450"/>
                </a:lnTo>
                <a:lnTo>
                  <a:pt x="406502" y="425450"/>
                </a:lnTo>
                <a:lnTo>
                  <a:pt x="402971" y="417194"/>
                </a:lnTo>
                <a:close/>
              </a:path>
              <a:path w="413893" h="572113">
                <a:moveTo>
                  <a:pt x="282377" y="366775"/>
                </a:moveTo>
                <a:lnTo>
                  <a:pt x="258191" y="366775"/>
                </a:lnTo>
                <a:lnTo>
                  <a:pt x="249174" y="387604"/>
                </a:lnTo>
                <a:lnTo>
                  <a:pt x="285369" y="396875"/>
                </a:lnTo>
                <a:lnTo>
                  <a:pt x="242697" y="415290"/>
                </a:lnTo>
                <a:lnTo>
                  <a:pt x="313250" y="415290"/>
                </a:lnTo>
                <a:lnTo>
                  <a:pt x="336423" y="405256"/>
                </a:lnTo>
                <a:lnTo>
                  <a:pt x="375710" y="405256"/>
                </a:lnTo>
                <a:lnTo>
                  <a:pt x="371011" y="393700"/>
                </a:lnTo>
                <a:lnTo>
                  <a:pt x="292735" y="393700"/>
                </a:lnTo>
                <a:lnTo>
                  <a:pt x="302006" y="370586"/>
                </a:lnTo>
                <a:lnTo>
                  <a:pt x="282377" y="366775"/>
                </a:lnTo>
                <a:close/>
              </a:path>
              <a:path w="413893" h="572113">
                <a:moveTo>
                  <a:pt x="215265" y="286258"/>
                </a:moveTo>
                <a:lnTo>
                  <a:pt x="177930" y="304209"/>
                </a:lnTo>
                <a:lnTo>
                  <a:pt x="176957" y="315744"/>
                </a:lnTo>
                <a:lnTo>
                  <a:pt x="175636" y="327561"/>
                </a:lnTo>
                <a:lnTo>
                  <a:pt x="172517" y="352342"/>
                </a:lnTo>
                <a:lnTo>
                  <a:pt x="171005" y="365457"/>
                </a:lnTo>
                <a:lnTo>
                  <a:pt x="169704" y="379349"/>
                </a:lnTo>
                <a:lnTo>
                  <a:pt x="168793" y="393517"/>
                </a:lnTo>
                <a:lnTo>
                  <a:pt x="180055" y="399542"/>
                </a:lnTo>
                <a:lnTo>
                  <a:pt x="189992" y="405256"/>
                </a:lnTo>
                <a:lnTo>
                  <a:pt x="192278" y="399542"/>
                </a:lnTo>
                <a:lnTo>
                  <a:pt x="194500" y="393517"/>
                </a:lnTo>
                <a:lnTo>
                  <a:pt x="196469" y="387858"/>
                </a:lnTo>
                <a:lnTo>
                  <a:pt x="233964" y="387858"/>
                </a:lnTo>
                <a:lnTo>
                  <a:pt x="231012" y="378587"/>
                </a:lnTo>
                <a:lnTo>
                  <a:pt x="258191" y="366775"/>
                </a:lnTo>
                <a:lnTo>
                  <a:pt x="282377" y="366775"/>
                </a:lnTo>
                <a:lnTo>
                  <a:pt x="265430" y="363600"/>
                </a:lnTo>
                <a:lnTo>
                  <a:pt x="274523" y="359663"/>
                </a:lnTo>
                <a:lnTo>
                  <a:pt x="204850" y="359663"/>
                </a:lnTo>
                <a:lnTo>
                  <a:pt x="206756" y="352298"/>
                </a:lnTo>
                <a:lnTo>
                  <a:pt x="208406" y="344931"/>
                </a:lnTo>
                <a:lnTo>
                  <a:pt x="209804" y="337566"/>
                </a:lnTo>
                <a:lnTo>
                  <a:pt x="287867" y="303784"/>
                </a:lnTo>
                <a:lnTo>
                  <a:pt x="214375" y="303784"/>
                </a:lnTo>
                <a:lnTo>
                  <a:pt x="214884" y="297942"/>
                </a:lnTo>
                <a:lnTo>
                  <a:pt x="215137" y="292100"/>
                </a:lnTo>
                <a:lnTo>
                  <a:pt x="215265" y="286258"/>
                </a:lnTo>
                <a:close/>
              </a:path>
              <a:path w="413893" h="572113">
                <a:moveTo>
                  <a:pt x="350504" y="343916"/>
                </a:moveTo>
                <a:lnTo>
                  <a:pt x="310896" y="343916"/>
                </a:lnTo>
                <a:lnTo>
                  <a:pt x="325755" y="379349"/>
                </a:lnTo>
                <a:lnTo>
                  <a:pt x="292735" y="393700"/>
                </a:lnTo>
                <a:lnTo>
                  <a:pt x="371011" y="393700"/>
                </a:lnTo>
                <a:lnTo>
                  <a:pt x="369824" y="390779"/>
                </a:lnTo>
                <a:lnTo>
                  <a:pt x="390271" y="382016"/>
                </a:lnTo>
                <a:lnTo>
                  <a:pt x="382923" y="364871"/>
                </a:lnTo>
                <a:lnTo>
                  <a:pt x="359156" y="364871"/>
                </a:lnTo>
                <a:lnTo>
                  <a:pt x="350504" y="343916"/>
                </a:lnTo>
                <a:close/>
              </a:path>
              <a:path w="413893" h="572113">
                <a:moveTo>
                  <a:pt x="106172" y="329056"/>
                </a:moveTo>
                <a:lnTo>
                  <a:pt x="100054" y="362852"/>
                </a:lnTo>
                <a:lnTo>
                  <a:pt x="112672" y="366615"/>
                </a:lnTo>
                <a:lnTo>
                  <a:pt x="124862" y="370534"/>
                </a:lnTo>
                <a:lnTo>
                  <a:pt x="136623" y="374609"/>
                </a:lnTo>
                <a:lnTo>
                  <a:pt x="147955" y="378841"/>
                </a:lnTo>
                <a:lnTo>
                  <a:pt x="155020" y="341932"/>
                </a:lnTo>
                <a:lnTo>
                  <a:pt x="142396" y="338243"/>
                </a:lnTo>
                <a:lnTo>
                  <a:pt x="130047" y="334867"/>
                </a:lnTo>
                <a:lnTo>
                  <a:pt x="117972" y="331805"/>
                </a:lnTo>
                <a:lnTo>
                  <a:pt x="106172" y="329056"/>
                </a:lnTo>
                <a:close/>
              </a:path>
              <a:path w="413893" h="572113">
                <a:moveTo>
                  <a:pt x="379222" y="356235"/>
                </a:moveTo>
                <a:lnTo>
                  <a:pt x="359156" y="364871"/>
                </a:lnTo>
                <a:lnTo>
                  <a:pt x="382923" y="364871"/>
                </a:lnTo>
                <a:lnTo>
                  <a:pt x="379222" y="356235"/>
                </a:lnTo>
                <a:close/>
              </a:path>
              <a:path w="413893" h="572113">
                <a:moveTo>
                  <a:pt x="333882" y="303656"/>
                </a:moveTo>
                <a:lnTo>
                  <a:pt x="204850" y="359663"/>
                </a:lnTo>
                <a:lnTo>
                  <a:pt x="274523" y="359663"/>
                </a:lnTo>
                <a:lnTo>
                  <a:pt x="310896" y="343916"/>
                </a:lnTo>
                <a:lnTo>
                  <a:pt x="350504" y="343916"/>
                </a:lnTo>
                <a:lnTo>
                  <a:pt x="333882" y="303656"/>
                </a:lnTo>
                <a:close/>
              </a:path>
              <a:path w="413893" h="572113">
                <a:moveTo>
                  <a:pt x="128953" y="234740"/>
                </a:moveTo>
                <a:lnTo>
                  <a:pt x="118330" y="241354"/>
                </a:lnTo>
                <a:lnTo>
                  <a:pt x="85931" y="261173"/>
                </a:lnTo>
                <a:lnTo>
                  <a:pt x="52705" y="280924"/>
                </a:lnTo>
                <a:lnTo>
                  <a:pt x="74041" y="313563"/>
                </a:lnTo>
                <a:lnTo>
                  <a:pt x="117904" y="285544"/>
                </a:lnTo>
                <a:lnTo>
                  <a:pt x="151511" y="265175"/>
                </a:lnTo>
                <a:lnTo>
                  <a:pt x="193997" y="265175"/>
                </a:lnTo>
                <a:lnTo>
                  <a:pt x="237665" y="246253"/>
                </a:lnTo>
                <a:lnTo>
                  <a:pt x="145796" y="246253"/>
                </a:lnTo>
                <a:lnTo>
                  <a:pt x="128953" y="234740"/>
                </a:lnTo>
                <a:close/>
              </a:path>
              <a:path w="413893" h="572113">
                <a:moveTo>
                  <a:pt x="328549" y="254381"/>
                </a:moveTo>
                <a:lnTo>
                  <a:pt x="214375" y="303784"/>
                </a:lnTo>
                <a:lnTo>
                  <a:pt x="287867" y="303784"/>
                </a:lnTo>
                <a:lnTo>
                  <a:pt x="340106" y="281178"/>
                </a:lnTo>
                <a:lnTo>
                  <a:pt x="328549" y="254381"/>
                </a:lnTo>
                <a:close/>
              </a:path>
              <a:path w="413893" h="572113">
                <a:moveTo>
                  <a:pt x="193997" y="265175"/>
                </a:moveTo>
                <a:lnTo>
                  <a:pt x="151511" y="265175"/>
                </a:lnTo>
                <a:lnTo>
                  <a:pt x="158242" y="280669"/>
                </a:lnTo>
                <a:lnTo>
                  <a:pt x="193997" y="265175"/>
                </a:lnTo>
                <a:close/>
              </a:path>
              <a:path w="413893" h="572113">
                <a:moveTo>
                  <a:pt x="85736" y="183347"/>
                </a:moveTo>
                <a:lnTo>
                  <a:pt x="37568" y="183347"/>
                </a:lnTo>
                <a:lnTo>
                  <a:pt x="49368" y="188284"/>
                </a:lnTo>
                <a:lnTo>
                  <a:pt x="45718" y="203979"/>
                </a:lnTo>
                <a:lnTo>
                  <a:pt x="41848" y="216311"/>
                </a:lnTo>
                <a:lnTo>
                  <a:pt x="37747" y="225280"/>
                </a:lnTo>
                <a:lnTo>
                  <a:pt x="33400" y="230886"/>
                </a:lnTo>
                <a:lnTo>
                  <a:pt x="64535" y="255765"/>
                </a:lnTo>
                <a:lnTo>
                  <a:pt x="70679" y="251044"/>
                </a:lnTo>
                <a:lnTo>
                  <a:pt x="100530" y="229502"/>
                </a:lnTo>
                <a:lnTo>
                  <a:pt x="114087" y="219326"/>
                </a:lnTo>
                <a:lnTo>
                  <a:pt x="129347" y="207386"/>
                </a:lnTo>
                <a:lnTo>
                  <a:pt x="125228" y="197908"/>
                </a:lnTo>
                <a:lnTo>
                  <a:pt x="82154" y="197908"/>
                </a:lnTo>
                <a:lnTo>
                  <a:pt x="85736" y="183347"/>
                </a:lnTo>
                <a:close/>
              </a:path>
              <a:path w="413893" h="572113">
                <a:moveTo>
                  <a:pt x="183494" y="71500"/>
                </a:moveTo>
                <a:lnTo>
                  <a:pt x="140716" y="71500"/>
                </a:lnTo>
                <a:lnTo>
                  <a:pt x="205231" y="220472"/>
                </a:lnTo>
                <a:lnTo>
                  <a:pt x="145796" y="246253"/>
                </a:lnTo>
                <a:lnTo>
                  <a:pt x="237665" y="246253"/>
                </a:lnTo>
                <a:lnTo>
                  <a:pt x="314451" y="212979"/>
                </a:lnTo>
                <a:lnTo>
                  <a:pt x="310997" y="204978"/>
                </a:lnTo>
                <a:lnTo>
                  <a:pt x="241300" y="204978"/>
                </a:lnTo>
                <a:lnTo>
                  <a:pt x="183494" y="71500"/>
                </a:lnTo>
                <a:close/>
              </a:path>
              <a:path w="413893" h="572113">
                <a:moveTo>
                  <a:pt x="299974" y="179450"/>
                </a:moveTo>
                <a:lnTo>
                  <a:pt x="241300" y="204978"/>
                </a:lnTo>
                <a:lnTo>
                  <a:pt x="310997" y="204978"/>
                </a:lnTo>
                <a:lnTo>
                  <a:pt x="299974" y="179450"/>
                </a:lnTo>
                <a:close/>
              </a:path>
              <a:path w="413893" h="572113">
                <a:moveTo>
                  <a:pt x="117034" y="183438"/>
                </a:moveTo>
                <a:lnTo>
                  <a:pt x="105171" y="190235"/>
                </a:lnTo>
                <a:lnTo>
                  <a:pt x="93443" y="195438"/>
                </a:lnTo>
                <a:lnTo>
                  <a:pt x="82154" y="197908"/>
                </a:lnTo>
                <a:lnTo>
                  <a:pt x="125228" y="197908"/>
                </a:lnTo>
                <a:lnTo>
                  <a:pt x="124349" y="195884"/>
                </a:lnTo>
                <a:lnTo>
                  <a:pt x="117034" y="183438"/>
                </a:lnTo>
                <a:close/>
              </a:path>
              <a:path w="413893" h="572113">
                <a:moveTo>
                  <a:pt x="51435" y="62737"/>
                </a:moveTo>
                <a:lnTo>
                  <a:pt x="10477" y="81673"/>
                </a:lnTo>
                <a:lnTo>
                  <a:pt x="9746" y="99756"/>
                </a:lnTo>
                <a:lnTo>
                  <a:pt x="8765" y="115694"/>
                </a:lnTo>
                <a:lnTo>
                  <a:pt x="2252" y="158120"/>
                </a:lnTo>
                <a:lnTo>
                  <a:pt x="0" y="163322"/>
                </a:lnTo>
                <a:lnTo>
                  <a:pt x="27631" y="186288"/>
                </a:lnTo>
                <a:lnTo>
                  <a:pt x="37568" y="183347"/>
                </a:lnTo>
                <a:lnTo>
                  <a:pt x="85736" y="183347"/>
                </a:lnTo>
                <a:lnTo>
                  <a:pt x="88589" y="171026"/>
                </a:lnTo>
                <a:lnTo>
                  <a:pt x="91382" y="158061"/>
                </a:lnTo>
                <a:lnTo>
                  <a:pt x="93862" y="145570"/>
                </a:lnTo>
                <a:lnTo>
                  <a:pt x="94373" y="142748"/>
                </a:lnTo>
                <a:lnTo>
                  <a:pt x="38607" y="142748"/>
                </a:lnTo>
                <a:lnTo>
                  <a:pt x="39359" y="139173"/>
                </a:lnTo>
                <a:lnTo>
                  <a:pt x="47378" y="92409"/>
                </a:lnTo>
                <a:lnTo>
                  <a:pt x="49405" y="78097"/>
                </a:lnTo>
                <a:lnTo>
                  <a:pt x="51435" y="62737"/>
                </a:lnTo>
                <a:close/>
              </a:path>
              <a:path w="413893" h="572113">
                <a:moveTo>
                  <a:pt x="100965" y="98933"/>
                </a:moveTo>
                <a:lnTo>
                  <a:pt x="61201" y="108185"/>
                </a:lnTo>
                <a:lnTo>
                  <a:pt x="59874" y="121538"/>
                </a:lnTo>
                <a:lnTo>
                  <a:pt x="58547" y="133223"/>
                </a:lnTo>
                <a:lnTo>
                  <a:pt x="50800" y="137160"/>
                </a:lnTo>
                <a:lnTo>
                  <a:pt x="44196" y="140335"/>
                </a:lnTo>
                <a:lnTo>
                  <a:pt x="38607" y="142748"/>
                </a:lnTo>
                <a:lnTo>
                  <a:pt x="94373" y="142748"/>
                </a:lnTo>
                <a:lnTo>
                  <a:pt x="96091" y="133223"/>
                </a:lnTo>
                <a:lnTo>
                  <a:pt x="97984" y="121538"/>
                </a:lnTo>
                <a:lnTo>
                  <a:pt x="99616" y="110057"/>
                </a:lnTo>
                <a:lnTo>
                  <a:pt x="100965" y="98933"/>
                </a:lnTo>
                <a:close/>
              </a:path>
              <a:path w="413893" h="572113">
                <a:moveTo>
                  <a:pt x="214249" y="0"/>
                </a:moveTo>
                <a:lnTo>
                  <a:pt x="73787" y="60833"/>
                </a:lnTo>
                <a:lnTo>
                  <a:pt x="88265" y="94234"/>
                </a:lnTo>
                <a:lnTo>
                  <a:pt x="140716" y="71500"/>
                </a:lnTo>
                <a:lnTo>
                  <a:pt x="183494" y="71500"/>
                </a:lnTo>
                <a:lnTo>
                  <a:pt x="176784" y="56006"/>
                </a:lnTo>
                <a:lnTo>
                  <a:pt x="228726" y="33400"/>
                </a:lnTo>
                <a:lnTo>
                  <a:pt x="214249" y="0"/>
                </a:lnTo>
                <a:close/>
              </a:path>
            </a:pathLst>
          </a:custGeom>
          <a:solidFill>
            <a:srgbClr val="0033CC"/>
          </a:solidFill>
          <a:ln>
            <a:noFill/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5545" name="object 14"/>
          <p:cNvSpPr/>
          <p:nvPr>
            <p:custDataLst>
              <p:tags r:id="rId9"/>
            </p:custDataLst>
          </p:nvPr>
        </p:nvSpPr>
        <p:spPr>
          <a:xfrm>
            <a:off x="4575175" y="3894138"/>
            <a:ext cx="604838" cy="588962"/>
          </a:xfrm>
          <a:custGeom>
            <a:avLst/>
            <a:gdLst/>
            <a:ahLst/>
            <a:cxnLst/>
            <a:rect l="0" t="0" r="0" b="0"/>
            <a:pathLst>
              <a:path w="604012" h="588010">
                <a:moveTo>
                  <a:pt x="447712" y="505460"/>
                </a:moveTo>
                <a:lnTo>
                  <a:pt x="436684" y="510540"/>
                </a:lnTo>
                <a:lnTo>
                  <a:pt x="424688" y="516890"/>
                </a:lnTo>
                <a:lnTo>
                  <a:pt x="432607" y="528320"/>
                </a:lnTo>
                <a:lnTo>
                  <a:pt x="447817" y="549910"/>
                </a:lnTo>
                <a:lnTo>
                  <a:pt x="455135" y="560070"/>
                </a:lnTo>
                <a:lnTo>
                  <a:pt x="469603" y="580390"/>
                </a:lnTo>
                <a:lnTo>
                  <a:pt x="476915" y="588010"/>
                </a:lnTo>
                <a:lnTo>
                  <a:pt x="487779" y="582930"/>
                </a:lnTo>
                <a:lnTo>
                  <a:pt x="499237" y="576580"/>
                </a:lnTo>
                <a:lnTo>
                  <a:pt x="447712" y="505460"/>
                </a:lnTo>
                <a:close/>
              </a:path>
              <a:path w="604012" h="588010">
                <a:moveTo>
                  <a:pt x="556513" y="402590"/>
                </a:moveTo>
                <a:lnTo>
                  <a:pt x="513206" y="402590"/>
                </a:lnTo>
                <a:lnTo>
                  <a:pt x="521207" y="410210"/>
                </a:lnTo>
                <a:lnTo>
                  <a:pt x="455549" y="480060"/>
                </a:lnTo>
                <a:lnTo>
                  <a:pt x="486028" y="525780"/>
                </a:lnTo>
                <a:lnTo>
                  <a:pt x="522754" y="486410"/>
                </a:lnTo>
                <a:lnTo>
                  <a:pt x="493775" y="486410"/>
                </a:lnTo>
                <a:lnTo>
                  <a:pt x="487679" y="476250"/>
                </a:lnTo>
                <a:lnTo>
                  <a:pt x="556513" y="402590"/>
                </a:lnTo>
                <a:close/>
              </a:path>
              <a:path w="604012" h="588010">
                <a:moveTo>
                  <a:pt x="410080" y="474980"/>
                </a:moveTo>
                <a:lnTo>
                  <a:pt x="384899" y="477520"/>
                </a:lnTo>
                <a:lnTo>
                  <a:pt x="372490" y="480060"/>
                </a:lnTo>
                <a:lnTo>
                  <a:pt x="382931" y="506730"/>
                </a:lnTo>
                <a:lnTo>
                  <a:pt x="395919" y="505460"/>
                </a:lnTo>
                <a:lnTo>
                  <a:pt x="408430" y="505460"/>
                </a:lnTo>
                <a:lnTo>
                  <a:pt x="420497" y="504190"/>
                </a:lnTo>
                <a:lnTo>
                  <a:pt x="410080" y="474980"/>
                </a:lnTo>
                <a:close/>
              </a:path>
              <a:path w="604012" h="588010">
                <a:moveTo>
                  <a:pt x="602551" y="440690"/>
                </a:moveTo>
                <a:lnTo>
                  <a:pt x="565403" y="440690"/>
                </a:lnTo>
                <a:lnTo>
                  <a:pt x="573277" y="448310"/>
                </a:lnTo>
                <a:lnTo>
                  <a:pt x="575817" y="453390"/>
                </a:lnTo>
                <a:lnTo>
                  <a:pt x="572897" y="457200"/>
                </a:lnTo>
                <a:lnTo>
                  <a:pt x="542521" y="501650"/>
                </a:lnTo>
                <a:lnTo>
                  <a:pt x="553225" y="502920"/>
                </a:lnTo>
                <a:lnTo>
                  <a:pt x="568563" y="499110"/>
                </a:lnTo>
                <a:lnTo>
                  <a:pt x="579970" y="486410"/>
                </a:lnTo>
                <a:lnTo>
                  <a:pt x="588797" y="477520"/>
                </a:lnTo>
                <a:lnTo>
                  <a:pt x="595035" y="469900"/>
                </a:lnTo>
                <a:lnTo>
                  <a:pt x="598677" y="464820"/>
                </a:lnTo>
                <a:lnTo>
                  <a:pt x="602234" y="459740"/>
                </a:lnTo>
                <a:lnTo>
                  <a:pt x="604012" y="454660"/>
                </a:lnTo>
                <a:lnTo>
                  <a:pt x="603885" y="449580"/>
                </a:lnTo>
                <a:lnTo>
                  <a:pt x="603630" y="443230"/>
                </a:lnTo>
                <a:lnTo>
                  <a:pt x="602551" y="440690"/>
                </a:lnTo>
                <a:close/>
              </a:path>
              <a:path w="604012" h="588010">
                <a:moveTo>
                  <a:pt x="570484" y="403860"/>
                </a:moveTo>
                <a:lnTo>
                  <a:pt x="493775" y="486410"/>
                </a:lnTo>
                <a:lnTo>
                  <a:pt x="522754" y="486410"/>
                </a:lnTo>
                <a:lnTo>
                  <a:pt x="565403" y="440690"/>
                </a:lnTo>
                <a:lnTo>
                  <a:pt x="602551" y="440690"/>
                </a:lnTo>
                <a:lnTo>
                  <a:pt x="601472" y="438150"/>
                </a:lnTo>
                <a:lnTo>
                  <a:pt x="596888" y="431800"/>
                </a:lnTo>
                <a:lnTo>
                  <a:pt x="591062" y="425450"/>
                </a:lnTo>
                <a:lnTo>
                  <a:pt x="582233" y="416560"/>
                </a:lnTo>
                <a:lnTo>
                  <a:pt x="570484" y="403860"/>
                </a:lnTo>
                <a:close/>
              </a:path>
              <a:path w="604012" h="588010">
                <a:moveTo>
                  <a:pt x="517525" y="367030"/>
                </a:moveTo>
                <a:lnTo>
                  <a:pt x="427736" y="462280"/>
                </a:lnTo>
                <a:lnTo>
                  <a:pt x="443229" y="477520"/>
                </a:lnTo>
                <a:lnTo>
                  <a:pt x="513206" y="402590"/>
                </a:lnTo>
                <a:lnTo>
                  <a:pt x="556513" y="402590"/>
                </a:lnTo>
                <a:lnTo>
                  <a:pt x="517525" y="367030"/>
                </a:lnTo>
                <a:close/>
              </a:path>
              <a:path w="604012" h="588010">
                <a:moveTo>
                  <a:pt x="428498" y="419100"/>
                </a:moveTo>
                <a:lnTo>
                  <a:pt x="404305" y="427990"/>
                </a:lnTo>
                <a:lnTo>
                  <a:pt x="404243" y="435610"/>
                </a:lnTo>
                <a:lnTo>
                  <a:pt x="404135" y="440690"/>
                </a:lnTo>
                <a:lnTo>
                  <a:pt x="403441" y="452120"/>
                </a:lnTo>
                <a:lnTo>
                  <a:pt x="401954" y="466090"/>
                </a:lnTo>
                <a:lnTo>
                  <a:pt x="403364" y="466090"/>
                </a:lnTo>
                <a:lnTo>
                  <a:pt x="416015" y="464820"/>
                </a:lnTo>
                <a:lnTo>
                  <a:pt x="427239" y="457200"/>
                </a:lnTo>
                <a:lnTo>
                  <a:pt x="428017" y="444500"/>
                </a:lnTo>
                <a:lnTo>
                  <a:pt x="428431" y="431800"/>
                </a:lnTo>
                <a:lnTo>
                  <a:pt x="428498" y="419100"/>
                </a:lnTo>
                <a:close/>
              </a:path>
              <a:path w="604012" h="588010">
                <a:moveTo>
                  <a:pt x="370361" y="429260"/>
                </a:moveTo>
                <a:lnTo>
                  <a:pt x="358472" y="431800"/>
                </a:lnTo>
                <a:lnTo>
                  <a:pt x="345630" y="433070"/>
                </a:lnTo>
                <a:lnTo>
                  <a:pt x="331850" y="435610"/>
                </a:lnTo>
                <a:lnTo>
                  <a:pt x="341182" y="462280"/>
                </a:lnTo>
                <a:lnTo>
                  <a:pt x="379222" y="458470"/>
                </a:lnTo>
                <a:lnTo>
                  <a:pt x="370361" y="429260"/>
                </a:lnTo>
                <a:close/>
              </a:path>
              <a:path w="604012" h="588010">
                <a:moveTo>
                  <a:pt x="453982" y="405130"/>
                </a:moveTo>
                <a:lnTo>
                  <a:pt x="413892" y="405130"/>
                </a:lnTo>
                <a:lnTo>
                  <a:pt x="446404" y="435610"/>
                </a:lnTo>
                <a:lnTo>
                  <a:pt x="464819" y="415290"/>
                </a:lnTo>
                <a:lnTo>
                  <a:pt x="453982" y="405130"/>
                </a:lnTo>
                <a:close/>
              </a:path>
              <a:path w="604012" h="588010">
                <a:moveTo>
                  <a:pt x="414274" y="342900"/>
                </a:moveTo>
                <a:lnTo>
                  <a:pt x="396748" y="369570"/>
                </a:lnTo>
                <a:lnTo>
                  <a:pt x="406273" y="372110"/>
                </a:lnTo>
                <a:lnTo>
                  <a:pt x="411099" y="374650"/>
                </a:lnTo>
                <a:lnTo>
                  <a:pt x="370713" y="417830"/>
                </a:lnTo>
                <a:lnTo>
                  <a:pt x="387350" y="433070"/>
                </a:lnTo>
                <a:lnTo>
                  <a:pt x="413892" y="405130"/>
                </a:lnTo>
                <a:lnTo>
                  <a:pt x="453982" y="405130"/>
                </a:lnTo>
                <a:lnTo>
                  <a:pt x="432307" y="384810"/>
                </a:lnTo>
                <a:lnTo>
                  <a:pt x="443611" y="373380"/>
                </a:lnTo>
                <a:lnTo>
                  <a:pt x="489710" y="373380"/>
                </a:lnTo>
                <a:lnTo>
                  <a:pt x="487296" y="368300"/>
                </a:lnTo>
                <a:lnTo>
                  <a:pt x="500358" y="367030"/>
                </a:lnTo>
                <a:lnTo>
                  <a:pt x="477265" y="367030"/>
                </a:lnTo>
                <a:lnTo>
                  <a:pt x="462025" y="353060"/>
                </a:lnTo>
                <a:lnTo>
                  <a:pt x="463198" y="351790"/>
                </a:lnTo>
                <a:lnTo>
                  <a:pt x="432815" y="351790"/>
                </a:lnTo>
                <a:lnTo>
                  <a:pt x="426338" y="347980"/>
                </a:lnTo>
                <a:lnTo>
                  <a:pt x="414274" y="342900"/>
                </a:lnTo>
                <a:close/>
              </a:path>
              <a:path w="604012" h="588010">
                <a:moveTo>
                  <a:pt x="323151" y="393700"/>
                </a:moveTo>
                <a:lnTo>
                  <a:pt x="292134" y="393700"/>
                </a:lnTo>
                <a:lnTo>
                  <a:pt x="294926" y="405130"/>
                </a:lnTo>
                <a:lnTo>
                  <a:pt x="298753" y="417830"/>
                </a:lnTo>
                <a:lnTo>
                  <a:pt x="304486" y="430530"/>
                </a:lnTo>
                <a:lnTo>
                  <a:pt x="315076" y="425450"/>
                </a:lnTo>
                <a:lnTo>
                  <a:pt x="325757" y="412750"/>
                </a:lnTo>
                <a:lnTo>
                  <a:pt x="323998" y="398780"/>
                </a:lnTo>
                <a:lnTo>
                  <a:pt x="323151" y="393700"/>
                </a:lnTo>
                <a:close/>
              </a:path>
              <a:path w="604012" h="588010">
                <a:moveTo>
                  <a:pt x="243818" y="316230"/>
                </a:moveTo>
                <a:lnTo>
                  <a:pt x="191642" y="316230"/>
                </a:lnTo>
                <a:lnTo>
                  <a:pt x="260095" y="379730"/>
                </a:lnTo>
                <a:lnTo>
                  <a:pt x="250316" y="389890"/>
                </a:lnTo>
                <a:lnTo>
                  <a:pt x="268477" y="407670"/>
                </a:lnTo>
                <a:lnTo>
                  <a:pt x="292134" y="393700"/>
                </a:lnTo>
                <a:lnTo>
                  <a:pt x="323151" y="393700"/>
                </a:lnTo>
                <a:lnTo>
                  <a:pt x="322093" y="387350"/>
                </a:lnTo>
                <a:lnTo>
                  <a:pt x="321323" y="383540"/>
                </a:lnTo>
                <a:lnTo>
                  <a:pt x="290575" y="383540"/>
                </a:lnTo>
                <a:lnTo>
                  <a:pt x="313112" y="359410"/>
                </a:lnTo>
                <a:lnTo>
                  <a:pt x="279400" y="359410"/>
                </a:lnTo>
                <a:lnTo>
                  <a:pt x="267335" y="347980"/>
                </a:lnTo>
                <a:lnTo>
                  <a:pt x="281685" y="332740"/>
                </a:lnTo>
                <a:lnTo>
                  <a:pt x="251078" y="332740"/>
                </a:lnTo>
                <a:lnTo>
                  <a:pt x="239013" y="321310"/>
                </a:lnTo>
                <a:lnTo>
                  <a:pt x="243818" y="316230"/>
                </a:lnTo>
                <a:close/>
              </a:path>
              <a:path w="604012" h="588010">
                <a:moveTo>
                  <a:pt x="489710" y="373380"/>
                </a:moveTo>
                <a:lnTo>
                  <a:pt x="443611" y="373380"/>
                </a:lnTo>
                <a:lnTo>
                  <a:pt x="476123" y="403860"/>
                </a:lnTo>
                <a:lnTo>
                  <a:pt x="494538" y="383540"/>
                </a:lnTo>
                <a:lnTo>
                  <a:pt x="489710" y="373380"/>
                </a:lnTo>
                <a:close/>
              </a:path>
              <a:path w="604012" h="588010">
                <a:moveTo>
                  <a:pt x="320039" y="377190"/>
                </a:moveTo>
                <a:lnTo>
                  <a:pt x="290575" y="383540"/>
                </a:lnTo>
                <a:lnTo>
                  <a:pt x="321323" y="383540"/>
                </a:lnTo>
                <a:lnTo>
                  <a:pt x="320039" y="377190"/>
                </a:lnTo>
                <a:close/>
              </a:path>
              <a:path w="604012" h="588010">
                <a:moveTo>
                  <a:pt x="290612" y="144780"/>
                </a:moveTo>
                <a:lnTo>
                  <a:pt x="285872" y="154940"/>
                </a:lnTo>
                <a:lnTo>
                  <a:pt x="280512" y="165100"/>
                </a:lnTo>
                <a:lnTo>
                  <a:pt x="274530" y="176530"/>
                </a:lnTo>
                <a:lnTo>
                  <a:pt x="267927" y="187960"/>
                </a:lnTo>
                <a:lnTo>
                  <a:pt x="260702" y="199390"/>
                </a:lnTo>
                <a:lnTo>
                  <a:pt x="252856" y="212090"/>
                </a:lnTo>
                <a:lnTo>
                  <a:pt x="335689" y="289560"/>
                </a:lnTo>
                <a:lnTo>
                  <a:pt x="361537" y="321310"/>
                </a:lnTo>
                <a:lnTo>
                  <a:pt x="369786" y="341630"/>
                </a:lnTo>
                <a:lnTo>
                  <a:pt x="331850" y="341630"/>
                </a:lnTo>
                <a:lnTo>
                  <a:pt x="337588" y="369570"/>
                </a:lnTo>
                <a:lnTo>
                  <a:pt x="350628" y="369570"/>
                </a:lnTo>
                <a:lnTo>
                  <a:pt x="374903" y="372110"/>
                </a:lnTo>
                <a:lnTo>
                  <a:pt x="379315" y="349250"/>
                </a:lnTo>
                <a:lnTo>
                  <a:pt x="392403" y="345440"/>
                </a:lnTo>
                <a:lnTo>
                  <a:pt x="402907" y="340360"/>
                </a:lnTo>
                <a:lnTo>
                  <a:pt x="399646" y="330200"/>
                </a:lnTo>
                <a:lnTo>
                  <a:pt x="373444" y="287020"/>
                </a:lnTo>
                <a:lnTo>
                  <a:pt x="332486" y="246380"/>
                </a:lnTo>
                <a:lnTo>
                  <a:pt x="343788" y="234950"/>
                </a:lnTo>
                <a:lnTo>
                  <a:pt x="387116" y="234950"/>
                </a:lnTo>
                <a:lnTo>
                  <a:pt x="378906" y="227330"/>
                </a:lnTo>
                <a:lnTo>
                  <a:pt x="311150" y="227330"/>
                </a:lnTo>
                <a:lnTo>
                  <a:pt x="290449" y="207010"/>
                </a:lnTo>
                <a:lnTo>
                  <a:pt x="321437" y="154940"/>
                </a:lnTo>
                <a:lnTo>
                  <a:pt x="290612" y="144780"/>
                </a:lnTo>
                <a:close/>
              </a:path>
              <a:path w="604012" h="588010">
                <a:moveTo>
                  <a:pt x="512634" y="339090"/>
                </a:moveTo>
                <a:lnTo>
                  <a:pt x="475106" y="346710"/>
                </a:lnTo>
                <a:lnTo>
                  <a:pt x="477265" y="367030"/>
                </a:lnTo>
                <a:lnTo>
                  <a:pt x="500358" y="367030"/>
                </a:lnTo>
                <a:lnTo>
                  <a:pt x="512751" y="364490"/>
                </a:lnTo>
                <a:lnTo>
                  <a:pt x="524510" y="364490"/>
                </a:lnTo>
                <a:lnTo>
                  <a:pt x="512634" y="339090"/>
                </a:lnTo>
                <a:close/>
              </a:path>
              <a:path w="604012" h="588010">
                <a:moveTo>
                  <a:pt x="352254" y="317500"/>
                </a:moveTo>
                <a:lnTo>
                  <a:pt x="296037" y="317500"/>
                </a:lnTo>
                <a:lnTo>
                  <a:pt x="308101" y="328930"/>
                </a:lnTo>
                <a:lnTo>
                  <a:pt x="279400" y="359410"/>
                </a:lnTo>
                <a:lnTo>
                  <a:pt x="313112" y="359410"/>
                </a:lnTo>
                <a:lnTo>
                  <a:pt x="352254" y="317500"/>
                </a:lnTo>
                <a:close/>
              </a:path>
              <a:path w="604012" h="588010">
                <a:moveTo>
                  <a:pt x="475868" y="304800"/>
                </a:moveTo>
                <a:lnTo>
                  <a:pt x="432815" y="351790"/>
                </a:lnTo>
                <a:lnTo>
                  <a:pt x="463198" y="351790"/>
                </a:lnTo>
                <a:lnTo>
                  <a:pt x="492505" y="320040"/>
                </a:lnTo>
                <a:lnTo>
                  <a:pt x="475868" y="304800"/>
                </a:lnTo>
                <a:close/>
              </a:path>
              <a:path w="604012" h="588010">
                <a:moveTo>
                  <a:pt x="309481" y="290830"/>
                </a:moveTo>
                <a:lnTo>
                  <a:pt x="267842" y="290830"/>
                </a:lnTo>
                <a:lnTo>
                  <a:pt x="279907" y="302260"/>
                </a:lnTo>
                <a:lnTo>
                  <a:pt x="251078" y="332740"/>
                </a:lnTo>
                <a:lnTo>
                  <a:pt x="281685" y="332740"/>
                </a:lnTo>
                <a:lnTo>
                  <a:pt x="296037" y="317500"/>
                </a:lnTo>
                <a:lnTo>
                  <a:pt x="352254" y="317500"/>
                </a:lnTo>
                <a:lnTo>
                  <a:pt x="353440" y="316230"/>
                </a:lnTo>
                <a:lnTo>
                  <a:pt x="343593" y="307340"/>
                </a:lnTo>
                <a:lnTo>
                  <a:pt x="327278" y="307340"/>
                </a:lnTo>
                <a:lnTo>
                  <a:pt x="309481" y="290830"/>
                </a:lnTo>
                <a:close/>
              </a:path>
              <a:path w="604012" h="588010">
                <a:moveTo>
                  <a:pt x="177800" y="264160"/>
                </a:moveTo>
                <a:lnTo>
                  <a:pt x="158623" y="284480"/>
                </a:lnTo>
                <a:lnTo>
                  <a:pt x="173354" y="298450"/>
                </a:lnTo>
                <a:lnTo>
                  <a:pt x="166242" y="306070"/>
                </a:lnTo>
                <a:lnTo>
                  <a:pt x="184403" y="323850"/>
                </a:lnTo>
                <a:lnTo>
                  <a:pt x="191642" y="316230"/>
                </a:lnTo>
                <a:lnTo>
                  <a:pt x="243818" y="316230"/>
                </a:lnTo>
                <a:lnTo>
                  <a:pt x="253428" y="306070"/>
                </a:lnTo>
                <a:lnTo>
                  <a:pt x="222885" y="306070"/>
                </a:lnTo>
                <a:lnTo>
                  <a:pt x="210819" y="294640"/>
                </a:lnTo>
                <a:lnTo>
                  <a:pt x="226435" y="278130"/>
                </a:lnTo>
                <a:lnTo>
                  <a:pt x="192531" y="278130"/>
                </a:lnTo>
                <a:lnTo>
                  <a:pt x="177800" y="264160"/>
                </a:lnTo>
                <a:close/>
              </a:path>
              <a:path w="604012" h="588010">
                <a:moveTo>
                  <a:pt x="387116" y="234950"/>
                </a:moveTo>
                <a:lnTo>
                  <a:pt x="343788" y="234950"/>
                </a:lnTo>
                <a:lnTo>
                  <a:pt x="428625" y="313690"/>
                </a:lnTo>
                <a:lnTo>
                  <a:pt x="448690" y="292100"/>
                </a:lnTo>
                <a:lnTo>
                  <a:pt x="387116" y="234950"/>
                </a:lnTo>
                <a:close/>
              </a:path>
              <a:path w="604012" h="588010">
                <a:moveTo>
                  <a:pt x="335152" y="299720"/>
                </a:moveTo>
                <a:lnTo>
                  <a:pt x="327278" y="307340"/>
                </a:lnTo>
                <a:lnTo>
                  <a:pt x="343593" y="307340"/>
                </a:lnTo>
                <a:lnTo>
                  <a:pt x="335152" y="299720"/>
                </a:lnTo>
                <a:close/>
              </a:path>
              <a:path w="604012" h="588010">
                <a:moveTo>
                  <a:pt x="280730" y="264160"/>
                </a:moveTo>
                <a:lnTo>
                  <a:pt x="239649" y="264160"/>
                </a:lnTo>
                <a:lnTo>
                  <a:pt x="251713" y="275590"/>
                </a:lnTo>
                <a:lnTo>
                  <a:pt x="222885" y="306070"/>
                </a:lnTo>
                <a:lnTo>
                  <a:pt x="253428" y="306070"/>
                </a:lnTo>
                <a:lnTo>
                  <a:pt x="267842" y="290830"/>
                </a:lnTo>
                <a:lnTo>
                  <a:pt x="309481" y="290830"/>
                </a:lnTo>
                <a:lnTo>
                  <a:pt x="280730" y="264160"/>
                </a:lnTo>
                <a:close/>
              </a:path>
              <a:path w="604012" h="588010">
                <a:moveTo>
                  <a:pt x="225805" y="213360"/>
                </a:moveTo>
                <a:lnTo>
                  <a:pt x="206628" y="233680"/>
                </a:lnTo>
                <a:lnTo>
                  <a:pt x="221361" y="247650"/>
                </a:lnTo>
                <a:lnTo>
                  <a:pt x="192531" y="278130"/>
                </a:lnTo>
                <a:lnTo>
                  <a:pt x="226435" y="278130"/>
                </a:lnTo>
                <a:lnTo>
                  <a:pt x="239649" y="264160"/>
                </a:lnTo>
                <a:lnTo>
                  <a:pt x="280730" y="264160"/>
                </a:lnTo>
                <a:lnTo>
                  <a:pt x="258825" y="243840"/>
                </a:lnTo>
                <a:lnTo>
                  <a:pt x="267462" y="234950"/>
                </a:lnTo>
                <a:lnTo>
                  <a:pt x="259624" y="227330"/>
                </a:lnTo>
                <a:lnTo>
                  <a:pt x="240537" y="227330"/>
                </a:lnTo>
                <a:lnTo>
                  <a:pt x="225805" y="213360"/>
                </a:lnTo>
                <a:close/>
              </a:path>
              <a:path w="604012" h="588010">
                <a:moveTo>
                  <a:pt x="114121" y="193040"/>
                </a:moveTo>
                <a:lnTo>
                  <a:pt x="102961" y="198120"/>
                </a:lnTo>
                <a:lnTo>
                  <a:pt x="91312" y="204470"/>
                </a:lnTo>
                <a:lnTo>
                  <a:pt x="99368" y="215900"/>
                </a:lnTo>
                <a:lnTo>
                  <a:pt x="107052" y="227330"/>
                </a:lnTo>
                <a:lnTo>
                  <a:pt x="114491" y="237490"/>
                </a:lnTo>
                <a:lnTo>
                  <a:pt x="121772" y="248920"/>
                </a:lnTo>
                <a:lnTo>
                  <a:pt x="128981" y="257810"/>
                </a:lnTo>
                <a:lnTo>
                  <a:pt x="136206" y="267970"/>
                </a:lnTo>
                <a:lnTo>
                  <a:pt x="143532" y="275590"/>
                </a:lnTo>
                <a:lnTo>
                  <a:pt x="154303" y="269240"/>
                </a:lnTo>
                <a:lnTo>
                  <a:pt x="165988" y="262890"/>
                </a:lnTo>
                <a:lnTo>
                  <a:pt x="114121" y="193040"/>
                </a:lnTo>
                <a:close/>
              </a:path>
              <a:path w="604012" h="588010">
                <a:moveTo>
                  <a:pt x="89407" y="22860"/>
                </a:moveTo>
                <a:lnTo>
                  <a:pt x="68706" y="45720"/>
                </a:lnTo>
                <a:lnTo>
                  <a:pt x="87884" y="63500"/>
                </a:lnTo>
                <a:lnTo>
                  <a:pt x="47625" y="106680"/>
                </a:lnTo>
                <a:lnTo>
                  <a:pt x="106854" y="161290"/>
                </a:lnTo>
                <a:lnTo>
                  <a:pt x="116240" y="171450"/>
                </a:lnTo>
                <a:lnTo>
                  <a:pt x="124879" y="180340"/>
                </a:lnTo>
                <a:lnTo>
                  <a:pt x="154702" y="219710"/>
                </a:lnTo>
                <a:lnTo>
                  <a:pt x="161473" y="231140"/>
                </a:lnTo>
                <a:lnTo>
                  <a:pt x="169225" y="241300"/>
                </a:lnTo>
                <a:lnTo>
                  <a:pt x="181347" y="237490"/>
                </a:lnTo>
                <a:lnTo>
                  <a:pt x="193954" y="233680"/>
                </a:lnTo>
                <a:lnTo>
                  <a:pt x="190786" y="220980"/>
                </a:lnTo>
                <a:lnTo>
                  <a:pt x="191487" y="209550"/>
                </a:lnTo>
                <a:lnTo>
                  <a:pt x="203251" y="209550"/>
                </a:lnTo>
                <a:lnTo>
                  <a:pt x="216733" y="205740"/>
                </a:lnTo>
                <a:lnTo>
                  <a:pt x="217487" y="203200"/>
                </a:lnTo>
                <a:lnTo>
                  <a:pt x="181450" y="203200"/>
                </a:lnTo>
                <a:lnTo>
                  <a:pt x="177117" y="195580"/>
                </a:lnTo>
                <a:lnTo>
                  <a:pt x="171153" y="187960"/>
                </a:lnTo>
                <a:lnTo>
                  <a:pt x="163557" y="177800"/>
                </a:lnTo>
                <a:lnTo>
                  <a:pt x="154324" y="167640"/>
                </a:lnTo>
                <a:lnTo>
                  <a:pt x="143452" y="156210"/>
                </a:lnTo>
                <a:lnTo>
                  <a:pt x="130937" y="144780"/>
                </a:lnTo>
                <a:lnTo>
                  <a:pt x="150808" y="127340"/>
                </a:lnTo>
                <a:lnTo>
                  <a:pt x="150741" y="127000"/>
                </a:lnTo>
                <a:lnTo>
                  <a:pt x="112013" y="127000"/>
                </a:lnTo>
                <a:lnTo>
                  <a:pt x="87375" y="104140"/>
                </a:lnTo>
                <a:lnTo>
                  <a:pt x="107695" y="81280"/>
                </a:lnTo>
                <a:lnTo>
                  <a:pt x="151793" y="81280"/>
                </a:lnTo>
                <a:lnTo>
                  <a:pt x="128524" y="59690"/>
                </a:lnTo>
                <a:lnTo>
                  <a:pt x="145788" y="40640"/>
                </a:lnTo>
                <a:lnTo>
                  <a:pt x="108585" y="40640"/>
                </a:lnTo>
                <a:lnTo>
                  <a:pt x="89407" y="22860"/>
                </a:lnTo>
                <a:close/>
              </a:path>
              <a:path w="604012" h="588010">
                <a:moveTo>
                  <a:pt x="249174" y="217170"/>
                </a:moveTo>
                <a:lnTo>
                  <a:pt x="240537" y="227330"/>
                </a:lnTo>
                <a:lnTo>
                  <a:pt x="259624" y="227330"/>
                </a:lnTo>
                <a:lnTo>
                  <a:pt x="249174" y="217170"/>
                </a:lnTo>
                <a:close/>
              </a:path>
              <a:path w="604012" h="588010">
                <a:moveTo>
                  <a:pt x="352425" y="182880"/>
                </a:moveTo>
                <a:lnTo>
                  <a:pt x="311150" y="227330"/>
                </a:lnTo>
                <a:lnTo>
                  <a:pt x="378906" y="227330"/>
                </a:lnTo>
                <a:lnTo>
                  <a:pt x="363854" y="213360"/>
                </a:lnTo>
                <a:lnTo>
                  <a:pt x="373761" y="201930"/>
                </a:lnTo>
                <a:lnTo>
                  <a:pt x="352425" y="182880"/>
                </a:lnTo>
                <a:close/>
              </a:path>
              <a:path w="604012" h="588010">
                <a:moveTo>
                  <a:pt x="153144" y="125290"/>
                </a:moveTo>
                <a:lnTo>
                  <a:pt x="150808" y="127340"/>
                </a:lnTo>
                <a:lnTo>
                  <a:pt x="156497" y="156210"/>
                </a:lnTo>
                <a:lnTo>
                  <a:pt x="168580" y="158750"/>
                </a:lnTo>
                <a:lnTo>
                  <a:pt x="193271" y="166370"/>
                </a:lnTo>
                <a:lnTo>
                  <a:pt x="190441" y="177800"/>
                </a:lnTo>
                <a:lnTo>
                  <a:pt x="186528" y="190500"/>
                </a:lnTo>
                <a:lnTo>
                  <a:pt x="181450" y="203200"/>
                </a:lnTo>
                <a:lnTo>
                  <a:pt x="217487" y="203200"/>
                </a:lnTo>
                <a:lnTo>
                  <a:pt x="233697" y="158750"/>
                </a:lnTo>
                <a:lnTo>
                  <a:pt x="245866" y="154940"/>
                </a:lnTo>
                <a:lnTo>
                  <a:pt x="257473" y="149860"/>
                </a:lnTo>
                <a:lnTo>
                  <a:pt x="268345" y="143510"/>
                </a:lnTo>
                <a:lnTo>
                  <a:pt x="278310" y="133350"/>
                </a:lnTo>
                <a:lnTo>
                  <a:pt x="277698" y="132080"/>
                </a:lnTo>
                <a:lnTo>
                  <a:pt x="188394" y="132080"/>
                </a:lnTo>
                <a:lnTo>
                  <a:pt x="176276" y="130810"/>
                </a:lnTo>
                <a:lnTo>
                  <a:pt x="163563" y="128270"/>
                </a:lnTo>
                <a:lnTo>
                  <a:pt x="153144" y="125290"/>
                </a:lnTo>
                <a:close/>
              </a:path>
              <a:path w="604012" h="588010">
                <a:moveTo>
                  <a:pt x="75676" y="161290"/>
                </a:moveTo>
                <a:lnTo>
                  <a:pt x="62666" y="162560"/>
                </a:lnTo>
                <a:lnTo>
                  <a:pt x="50299" y="165100"/>
                </a:lnTo>
                <a:lnTo>
                  <a:pt x="38607" y="166370"/>
                </a:lnTo>
                <a:lnTo>
                  <a:pt x="49856" y="194310"/>
                </a:lnTo>
                <a:lnTo>
                  <a:pt x="75316" y="191770"/>
                </a:lnTo>
                <a:lnTo>
                  <a:pt x="87375" y="191770"/>
                </a:lnTo>
                <a:lnTo>
                  <a:pt x="75676" y="161290"/>
                </a:lnTo>
                <a:close/>
              </a:path>
              <a:path w="604012" h="588010">
                <a:moveTo>
                  <a:pt x="36189" y="115570"/>
                </a:moveTo>
                <a:lnTo>
                  <a:pt x="22698" y="116840"/>
                </a:lnTo>
                <a:lnTo>
                  <a:pt x="10625" y="119380"/>
                </a:lnTo>
                <a:lnTo>
                  <a:pt x="0" y="121920"/>
                </a:lnTo>
                <a:lnTo>
                  <a:pt x="10280" y="148590"/>
                </a:lnTo>
                <a:lnTo>
                  <a:pt x="23090" y="146050"/>
                </a:lnTo>
                <a:lnTo>
                  <a:pt x="35613" y="146050"/>
                </a:lnTo>
                <a:lnTo>
                  <a:pt x="47878" y="144780"/>
                </a:lnTo>
                <a:lnTo>
                  <a:pt x="36189" y="115570"/>
                </a:lnTo>
                <a:close/>
              </a:path>
              <a:path w="604012" h="588010">
                <a:moveTo>
                  <a:pt x="220446" y="95250"/>
                </a:moveTo>
                <a:lnTo>
                  <a:pt x="187372" y="95250"/>
                </a:lnTo>
                <a:lnTo>
                  <a:pt x="190931" y="106680"/>
                </a:lnTo>
                <a:lnTo>
                  <a:pt x="191581" y="119380"/>
                </a:lnTo>
                <a:lnTo>
                  <a:pt x="188394" y="132080"/>
                </a:lnTo>
                <a:lnTo>
                  <a:pt x="277698" y="132080"/>
                </a:lnTo>
                <a:lnTo>
                  <a:pt x="274023" y="124460"/>
                </a:lnTo>
                <a:lnTo>
                  <a:pt x="226643" y="124460"/>
                </a:lnTo>
                <a:lnTo>
                  <a:pt x="224722" y="111760"/>
                </a:lnTo>
                <a:lnTo>
                  <a:pt x="221772" y="99060"/>
                </a:lnTo>
                <a:lnTo>
                  <a:pt x="220446" y="95250"/>
                </a:lnTo>
                <a:close/>
              </a:path>
              <a:path w="604012" h="588010">
                <a:moveTo>
                  <a:pt x="150240" y="124460"/>
                </a:moveTo>
                <a:lnTo>
                  <a:pt x="150808" y="127340"/>
                </a:lnTo>
                <a:lnTo>
                  <a:pt x="153144" y="125290"/>
                </a:lnTo>
                <a:lnTo>
                  <a:pt x="150240" y="124460"/>
                </a:lnTo>
                <a:close/>
              </a:path>
              <a:path w="604012" h="588010">
                <a:moveTo>
                  <a:pt x="151793" y="81280"/>
                </a:moveTo>
                <a:lnTo>
                  <a:pt x="107695" y="81280"/>
                </a:lnTo>
                <a:lnTo>
                  <a:pt x="132334" y="105410"/>
                </a:lnTo>
                <a:lnTo>
                  <a:pt x="112013" y="127000"/>
                </a:lnTo>
                <a:lnTo>
                  <a:pt x="150741" y="127000"/>
                </a:lnTo>
                <a:lnTo>
                  <a:pt x="150240" y="124460"/>
                </a:lnTo>
                <a:lnTo>
                  <a:pt x="154090" y="124460"/>
                </a:lnTo>
                <a:lnTo>
                  <a:pt x="187372" y="95250"/>
                </a:lnTo>
                <a:lnTo>
                  <a:pt x="220446" y="95250"/>
                </a:lnTo>
                <a:lnTo>
                  <a:pt x="217794" y="87630"/>
                </a:lnTo>
                <a:lnTo>
                  <a:pt x="215570" y="82550"/>
                </a:lnTo>
                <a:lnTo>
                  <a:pt x="153162" y="82550"/>
                </a:lnTo>
                <a:lnTo>
                  <a:pt x="151793" y="81280"/>
                </a:lnTo>
                <a:close/>
              </a:path>
              <a:path w="604012" h="588010">
                <a:moveTo>
                  <a:pt x="154090" y="124460"/>
                </a:moveTo>
                <a:lnTo>
                  <a:pt x="150240" y="124460"/>
                </a:lnTo>
                <a:lnTo>
                  <a:pt x="153144" y="125290"/>
                </a:lnTo>
                <a:lnTo>
                  <a:pt x="154090" y="124460"/>
                </a:lnTo>
                <a:close/>
              </a:path>
              <a:path w="604012" h="588010">
                <a:moveTo>
                  <a:pt x="262453" y="113030"/>
                </a:moveTo>
                <a:lnTo>
                  <a:pt x="250557" y="119380"/>
                </a:lnTo>
                <a:lnTo>
                  <a:pt x="238627" y="123190"/>
                </a:lnTo>
                <a:lnTo>
                  <a:pt x="226643" y="124460"/>
                </a:lnTo>
                <a:lnTo>
                  <a:pt x="274023" y="124460"/>
                </a:lnTo>
                <a:lnTo>
                  <a:pt x="272798" y="121920"/>
                </a:lnTo>
                <a:lnTo>
                  <a:pt x="262453" y="113030"/>
                </a:lnTo>
                <a:close/>
              </a:path>
              <a:path w="604012" h="588010">
                <a:moveTo>
                  <a:pt x="187198" y="45720"/>
                </a:moveTo>
                <a:lnTo>
                  <a:pt x="153162" y="82550"/>
                </a:lnTo>
                <a:lnTo>
                  <a:pt x="215570" y="82550"/>
                </a:lnTo>
                <a:lnTo>
                  <a:pt x="212789" y="76200"/>
                </a:lnTo>
                <a:lnTo>
                  <a:pt x="206755" y="64770"/>
                </a:lnTo>
                <a:lnTo>
                  <a:pt x="187198" y="45720"/>
                </a:lnTo>
                <a:close/>
              </a:path>
              <a:path w="604012" h="588010">
                <a:moveTo>
                  <a:pt x="182244" y="39370"/>
                </a:moveTo>
                <a:lnTo>
                  <a:pt x="146938" y="39370"/>
                </a:lnTo>
                <a:lnTo>
                  <a:pt x="162305" y="59690"/>
                </a:lnTo>
                <a:lnTo>
                  <a:pt x="182244" y="39370"/>
                </a:lnTo>
                <a:close/>
              </a:path>
              <a:path w="604012" h="588010">
                <a:moveTo>
                  <a:pt x="147192" y="0"/>
                </a:moveTo>
                <a:lnTo>
                  <a:pt x="108585" y="40640"/>
                </a:lnTo>
                <a:lnTo>
                  <a:pt x="145788" y="40640"/>
                </a:lnTo>
                <a:lnTo>
                  <a:pt x="146938" y="39370"/>
                </a:lnTo>
                <a:lnTo>
                  <a:pt x="182244" y="39370"/>
                </a:lnTo>
                <a:lnTo>
                  <a:pt x="165988" y="16510"/>
                </a:lnTo>
                <a:lnTo>
                  <a:pt x="147192" y="0"/>
                </a:lnTo>
                <a:close/>
              </a:path>
            </a:pathLst>
          </a:custGeom>
          <a:solidFill>
            <a:srgbClr val="0033CC"/>
          </a:solidFill>
          <a:ln>
            <a:noFill/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2827" name="object 2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46800" y="1222375"/>
            <a:ext cx="20764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西亚的位置空白图</a:t>
            </a:r>
          </a:p>
        </p:txBody>
      </p:sp>
      <p:sp>
        <p:nvSpPr>
          <p:cNvPr id="162828" name="矩形 2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77925" y="4297363"/>
            <a:ext cx="4540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marL="12700"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4663"/>
              </a:lnSpc>
            </a:pPr>
            <a:r>
              <a:rPr lang="zh-CN" altLang="en-US" sz="2800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</a:t>
            </a:r>
          </a:p>
          <a:p>
            <a:pPr eaLnBrk="1" hangingPunct="1">
              <a:lnSpc>
                <a:spcPts val="4663"/>
              </a:lnSpc>
            </a:pPr>
            <a:r>
              <a:rPr lang="zh-CN" altLang="en-US" sz="2800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洲</a:t>
            </a:r>
          </a:p>
        </p:txBody>
      </p:sp>
      <p:sp>
        <p:nvSpPr>
          <p:cNvPr id="65548" name="矩形 25"/>
          <p:cNvSpPr/>
          <p:nvPr>
            <p:custDataLst>
              <p:tags r:id="rId12"/>
            </p:custDataLst>
          </p:nvPr>
        </p:nvSpPr>
        <p:spPr>
          <a:xfrm>
            <a:off x="6146800" y="5476875"/>
            <a:ext cx="1549400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zh-CN" altLang="en-US" sz="18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阿拉伯海</a:t>
            </a:r>
            <a:endParaRPr lang="zh-CN" altLang="en-US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9" name="object 11"/>
          <p:cNvSpPr/>
          <p:nvPr>
            <p:custDataLst>
              <p:tags r:id="rId13"/>
            </p:custDataLst>
          </p:nvPr>
        </p:nvSpPr>
        <p:spPr>
          <a:xfrm rot="20580000">
            <a:off x="4630738" y="1231900"/>
            <a:ext cx="398462" cy="10795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里</a:t>
            </a:r>
            <a:endParaRPr lang="en-US" altLang="zh-CN" sz="200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200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zh-CN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</a:t>
            </a:r>
            <a:endParaRPr lang="zh-CN" altLang="zh-CN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50" name="椭圆 34"/>
          <p:cNvSpPr/>
          <p:nvPr>
            <p:custDataLst>
              <p:tags r:id="rId14"/>
            </p:custDataLst>
          </p:nvPr>
        </p:nvSpPr>
        <p:spPr>
          <a:xfrm rot="16200000">
            <a:off x="2275682" y="546894"/>
            <a:ext cx="436562" cy="14732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51" name="椭圆 35"/>
          <p:cNvSpPr/>
          <p:nvPr>
            <p:custDataLst>
              <p:tags r:id="rId15"/>
            </p:custDataLst>
          </p:nvPr>
        </p:nvSpPr>
        <p:spPr>
          <a:xfrm rot="19817432">
            <a:off x="4475163" y="1020763"/>
            <a:ext cx="803275" cy="14097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52" name="椭圆 36"/>
          <p:cNvSpPr/>
          <p:nvPr>
            <p:custDataLst>
              <p:tags r:id="rId16"/>
            </p:custDataLst>
          </p:nvPr>
        </p:nvSpPr>
        <p:spPr>
          <a:xfrm rot="16372341">
            <a:off x="6700044" y="4901406"/>
            <a:ext cx="819150" cy="151923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53" name="椭圆 37"/>
          <p:cNvSpPr/>
          <p:nvPr>
            <p:custDataLst>
              <p:tags r:id="rId17"/>
            </p:custDataLst>
          </p:nvPr>
        </p:nvSpPr>
        <p:spPr>
          <a:xfrm rot="19987988">
            <a:off x="2657475" y="3933825"/>
            <a:ext cx="576263" cy="180657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54" name="椭圆 42"/>
          <p:cNvSpPr/>
          <p:nvPr>
            <p:custDataLst>
              <p:tags r:id="rId18"/>
            </p:custDataLst>
          </p:nvPr>
        </p:nvSpPr>
        <p:spPr>
          <a:xfrm rot="16496638">
            <a:off x="1205706" y="2326482"/>
            <a:ext cx="598487" cy="13589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55" name="椭圆 43"/>
          <p:cNvSpPr/>
          <p:nvPr>
            <p:custDataLst>
              <p:tags r:id="rId19"/>
            </p:custDataLst>
          </p:nvPr>
        </p:nvSpPr>
        <p:spPr>
          <a:xfrm rot="14091019">
            <a:off x="4278313" y="3895725"/>
            <a:ext cx="1150938" cy="47783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6390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 fill="hold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 fill="hold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 fill="hold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 fill="hold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 fill="hold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 fill="hold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 fill="hold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animBg="1"/>
      <p:bldP spid="65543" grpId="0" animBg="1"/>
      <p:bldP spid="65548" grpId="0" animBg="1"/>
      <p:bldP spid="65549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" y="201613"/>
            <a:ext cx="480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经纬位置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802" name="Text Box 3"/>
          <p:cNvSpPr/>
          <p:nvPr>
            <p:custDataLst>
              <p:tags r:id="rId3"/>
            </p:custDataLst>
          </p:nvPr>
        </p:nvSpPr>
        <p:spPr>
          <a:xfrm>
            <a:off x="342900" y="1154113"/>
            <a:ext cx="7848600" cy="46196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大部分位于20˚N－40˚N，30˚E－70˚E之间。</a:t>
            </a:r>
          </a:p>
        </p:txBody>
      </p:sp>
      <p:grpSp>
        <p:nvGrpSpPr>
          <p:cNvPr id="171012" name="Group 4"/>
          <p:cNvGrpSpPr>
            <a:grpSpLocks/>
          </p:cNvGrpSpPr>
          <p:nvPr/>
        </p:nvGrpSpPr>
        <p:grpSpPr bwMode="auto">
          <a:xfrm>
            <a:off x="914400" y="2133600"/>
            <a:ext cx="6172200" cy="4367213"/>
            <a:chOff x="0" y="0"/>
            <a:chExt cx="3888" cy="2751"/>
          </a:xfrm>
        </p:grpSpPr>
        <p:grpSp>
          <p:nvGrpSpPr>
            <p:cNvPr id="171013" name="Group 5"/>
            <p:cNvGrpSpPr>
              <a:grpSpLocks/>
            </p:cNvGrpSpPr>
            <p:nvPr/>
          </p:nvGrpSpPr>
          <p:grpSpPr bwMode="auto">
            <a:xfrm>
              <a:off x="0" y="0"/>
              <a:ext cx="3888" cy="2751"/>
              <a:chOff x="0" y="0"/>
              <a:chExt cx="3888" cy="2751"/>
            </a:xfrm>
          </p:grpSpPr>
          <p:graphicFrame>
            <p:nvGraphicFramePr>
              <p:cNvPr id="171014" name="Object 6"/>
              <p:cNvGraphicFramePr>
                <a:graphicFrameLocks noChangeAspect="1"/>
              </p:cNvGraphicFramePr>
              <p:nvPr>
                <p:custDataLst>
                  <p:tags r:id="rId9"/>
                </p:custDataLst>
              </p:nvPr>
            </p:nvGraphicFramePr>
            <p:xfrm>
              <a:off x="291" y="232"/>
              <a:ext cx="3590" cy="2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4" r:id="rId28" imgW="2142857" imgH="1724266" progId="Paint.Picture">
                      <p:embed/>
                    </p:oleObj>
                  </mc:Choice>
                  <mc:Fallback>
                    <p:oleObj r:id="rId28" imgW="2142857" imgH="1724266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" y="232"/>
                            <a:ext cx="3590" cy="2504"/>
                          </a:xfrm>
                          <a:prstGeom prst="rect">
                            <a:avLst/>
                          </a:prstGeom>
                          <a:noFill/>
                          <a:ln w="127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1015" name="Arc 7"/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88" y="975"/>
                <a:ext cx="3600" cy="370"/>
              </a:xfrm>
              <a:custGeom>
                <a:avLst/>
                <a:gdLst>
                  <a:gd name="T0" fmla="*/ 36984 w 36985"/>
                  <a:gd name="T1" fmla="*/ 11175 h 21600"/>
                  <a:gd name="T2" fmla="*/ 18501 w 36985"/>
                  <a:gd name="T3" fmla="*/ 21600 h 21600"/>
                  <a:gd name="T4" fmla="*/ -1 w 36985"/>
                  <a:gd name="T5" fmla="*/ 11147 h 21600"/>
                  <a:gd name="T6" fmla="*/ 36984 w 36985"/>
                  <a:gd name="T7" fmla="*/ 11175 h 21600"/>
                  <a:gd name="T8" fmla="*/ 18501 w 36985"/>
                  <a:gd name="T9" fmla="*/ 21600 h 21600"/>
                  <a:gd name="T10" fmla="*/ -1 w 36985"/>
                  <a:gd name="T11" fmla="*/ 11147 h 21600"/>
                  <a:gd name="T12" fmla="*/ 18501 w 36985"/>
                  <a:gd name="T13" fmla="*/ 0 h 21600"/>
                  <a:gd name="T14" fmla="*/ 36984 w 36985"/>
                  <a:gd name="T15" fmla="*/ 1117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985" h="21600" fill="none">
                    <a:moveTo>
                      <a:pt x="36984" y="11175"/>
                    </a:moveTo>
                    <a:cubicBezTo>
                      <a:pt x="33072" y="17646"/>
                      <a:pt x="26062" y="21600"/>
                      <a:pt x="18501" y="21600"/>
                    </a:cubicBezTo>
                    <a:cubicBezTo>
                      <a:pt x="10927" y="21600"/>
                      <a:pt x="3907" y="17633"/>
                      <a:pt x="-1" y="11147"/>
                    </a:cubicBezTo>
                  </a:path>
                  <a:path w="36985" h="21600" stroke="0">
                    <a:moveTo>
                      <a:pt x="36984" y="11175"/>
                    </a:moveTo>
                    <a:cubicBezTo>
                      <a:pt x="33072" y="17646"/>
                      <a:pt x="26062" y="21600"/>
                      <a:pt x="18501" y="21600"/>
                    </a:cubicBezTo>
                    <a:cubicBezTo>
                      <a:pt x="10927" y="21600"/>
                      <a:pt x="3907" y="17633"/>
                      <a:pt x="-1" y="11147"/>
                    </a:cubicBezTo>
                    <a:lnTo>
                      <a:pt x="18501" y="0"/>
                    </a:lnTo>
                    <a:lnTo>
                      <a:pt x="36984" y="11175"/>
                    </a:lnTo>
                    <a:close/>
                  </a:path>
                </a:pathLst>
              </a:cu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71016" name="Arc 8"/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88" y="207"/>
                <a:ext cx="3600" cy="371"/>
              </a:xfrm>
              <a:custGeom>
                <a:avLst/>
                <a:gdLst>
                  <a:gd name="T0" fmla="*/ 36984 w 36985"/>
                  <a:gd name="T1" fmla="*/ 11175 h 21600"/>
                  <a:gd name="T2" fmla="*/ 18501 w 36985"/>
                  <a:gd name="T3" fmla="*/ 21600 h 21600"/>
                  <a:gd name="T4" fmla="*/ -1 w 36985"/>
                  <a:gd name="T5" fmla="*/ 11147 h 21600"/>
                  <a:gd name="T6" fmla="*/ 36984 w 36985"/>
                  <a:gd name="T7" fmla="*/ 11175 h 21600"/>
                  <a:gd name="T8" fmla="*/ 18501 w 36985"/>
                  <a:gd name="T9" fmla="*/ 21600 h 21600"/>
                  <a:gd name="T10" fmla="*/ -1 w 36985"/>
                  <a:gd name="T11" fmla="*/ 11147 h 21600"/>
                  <a:gd name="T12" fmla="*/ 18501 w 36985"/>
                  <a:gd name="T13" fmla="*/ 0 h 21600"/>
                  <a:gd name="T14" fmla="*/ 36984 w 36985"/>
                  <a:gd name="T15" fmla="*/ 1117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985" h="21600" fill="none">
                    <a:moveTo>
                      <a:pt x="36984" y="11175"/>
                    </a:moveTo>
                    <a:cubicBezTo>
                      <a:pt x="33072" y="17646"/>
                      <a:pt x="26062" y="21600"/>
                      <a:pt x="18501" y="21600"/>
                    </a:cubicBezTo>
                    <a:cubicBezTo>
                      <a:pt x="10927" y="21600"/>
                      <a:pt x="3907" y="17633"/>
                      <a:pt x="-1" y="11147"/>
                    </a:cubicBezTo>
                  </a:path>
                  <a:path w="36985" h="21600" stroke="0">
                    <a:moveTo>
                      <a:pt x="36984" y="11175"/>
                    </a:moveTo>
                    <a:cubicBezTo>
                      <a:pt x="33072" y="17646"/>
                      <a:pt x="26062" y="21600"/>
                      <a:pt x="18501" y="21600"/>
                    </a:cubicBezTo>
                    <a:cubicBezTo>
                      <a:pt x="10927" y="21600"/>
                      <a:pt x="3907" y="17633"/>
                      <a:pt x="-1" y="11147"/>
                    </a:cubicBezTo>
                    <a:lnTo>
                      <a:pt x="18501" y="0"/>
                    </a:lnTo>
                    <a:lnTo>
                      <a:pt x="36984" y="11175"/>
                    </a:lnTo>
                    <a:close/>
                  </a:path>
                </a:pathLst>
              </a:cu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71017" name="Arc 9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88" y="1791"/>
                <a:ext cx="3600" cy="371"/>
              </a:xfrm>
              <a:custGeom>
                <a:avLst/>
                <a:gdLst>
                  <a:gd name="T0" fmla="*/ 36984 w 36985"/>
                  <a:gd name="T1" fmla="*/ 11175 h 21600"/>
                  <a:gd name="T2" fmla="*/ 18501 w 36985"/>
                  <a:gd name="T3" fmla="*/ 21600 h 21600"/>
                  <a:gd name="T4" fmla="*/ -1 w 36985"/>
                  <a:gd name="T5" fmla="*/ 11147 h 21600"/>
                  <a:gd name="T6" fmla="*/ 36984 w 36985"/>
                  <a:gd name="T7" fmla="*/ 11175 h 21600"/>
                  <a:gd name="T8" fmla="*/ 18501 w 36985"/>
                  <a:gd name="T9" fmla="*/ 21600 h 21600"/>
                  <a:gd name="T10" fmla="*/ -1 w 36985"/>
                  <a:gd name="T11" fmla="*/ 11147 h 21600"/>
                  <a:gd name="T12" fmla="*/ 18501 w 36985"/>
                  <a:gd name="T13" fmla="*/ 0 h 21600"/>
                  <a:gd name="T14" fmla="*/ 36984 w 36985"/>
                  <a:gd name="T15" fmla="*/ 1117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985" h="21600" fill="none">
                    <a:moveTo>
                      <a:pt x="36984" y="11175"/>
                    </a:moveTo>
                    <a:cubicBezTo>
                      <a:pt x="33072" y="17646"/>
                      <a:pt x="26062" y="21600"/>
                      <a:pt x="18501" y="21600"/>
                    </a:cubicBezTo>
                    <a:cubicBezTo>
                      <a:pt x="10927" y="21600"/>
                      <a:pt x="3907" y="17633"/>
                      <a:pt x="-1" y="11147"/>
                    </a:cubicBezTo>
                  </a:path>
                  <a:path w="36985" h="21600" stroke="0">
                    <a:moveTo>
                      <a:pt x="36984" y="11175"/>
                    </a:moveTo>
                    <a:cubicBezTo>
                      <a:pt x="33072" y="17646"/>
                      <a:pt x="26062" y="21600"/>
                      <a:pt x="18501" y="21600"/>
                    </a:cubicBezTo>
                    <a:cubicBezTo>
                      <a:pt x="10927" y="21600"/>
                      <a:pt x="3907" y="17633"/>
                      <a:pt x="-1" y="11147"/>
                    </a:cubicBezTo>
                    <a:lnTo>
                      <a:pt x="18501" y="0"/>
                    </a:lnTo>
                    <a:lnTo>
                      <a:pt x="36984" y="11175"/>
                    </a:lnTo>
                    <a:close/>
                  </a:path>
                </a:pathLst>
              </a:cu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71018" name="Line 10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H="1">
                <a:off x="528" y="207"/>
                <a:ext cx="96" cy="2516"/>
              </a:xfrm>
              <a:prstGeom prst="line">
                <a:avLst/>
              </a:prstGeom>
              <a:noFill/>
              <a:ln w="38100" algn="ctr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019" name="Line 11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784" y="207"/>
                <a:ext cx="112" cy="2516"/>
              </a:xfrm>
              <a:prstGeom prst="line">
                <a:avLst/>
              </a:prstGeom>
              <a:noFill/>
              <a:ln w="38100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11" name="Text Box 12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1839"/>
                <a:ext cx="528" cy="28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20°</a:t>
                </a:r>
              </a:p>
            </p:txBody>
          </p:sp>
          <p:sp>
            <p:nvSpPr>
              <p:cNvPr id="76812" name="Text Box 13"/>
              <p:cNvSpPr/>
              <p:nvPr>
                <p:custDataLst>
                  <p:tags r:id="rId16"/>
                </p:custDataLst>
              </p:nvPr>
            </p:nvSpPr>
            <p:spPr>
              <a:xfrm>
                <a:off x="496" y="0"/>
                <a:ext cx="512" cy="20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30°</a:t>
                </a:r>
              </a:p>
            </p:txBody>
          </p:sp>
          <p:sp>
            <p:nvSpPr>
              <p:cNvPr id="171022" name="Line 14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064" y="207"/>
                <a:ext cx="48" cy="2496"/>
              </a:xfrm>
              <a:prstGeom prst="line">
                <a:avLst/>
              </a:prstGeom>
              <a:noFill/>
              <a:ln w="38100" algn="ctr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023" name="Line 1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 flipH="1">
                <a:off x="1296" y="207"/>
                <a:ext cx="48" cy="2544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024" name="Line 16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504" y="207"/>
                <a:ext cx="192" cy="2544"/>
              </a:xfrm>
              <a:prstGeom prst="line">
                <a:avLst/>
              </a:prstGeom>
              <a:noFill/>
              <a:ln w="38100" algn="ctr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16" name="Text Box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1264" y="0"/>
                <a:ext cx="512" cy="20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40°</a:t>
                </a:r>
              </a:p>
            </p:txBody>
          </p:sp>
          <p:sp>
            <p:nvSpPr>
              <p:cNvPr id="76817" name="Text Box 18"/>
              <p:cNvSpPr/>
              <p:nvPr>
                <p:custDataLst>
                  <p:tags r:id="rId21"/>
                </p:custDataLst>
              </p:nvPr>
            </p:nvSpPr>
            <p:spPr>
              <a:xfrm>
                <a:off x="1984" y="0"/>
                <a:ext cx="512" cy="20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50°</a:t>
                </a:r>
              </a:p>
            </p:txBody>
          </p:sp>
          <p:sp>
            <p:nvSpPr>
              <p:cNvPr id="76818" name="Text Box 19"/>
              <p:cNvSpPr/>
              <p:nvPr>
                <p:custDataLst>
                  <p:tags r:id="rId22"/>
                </p:custDataLst>
              </p:nvPr>
            </p:nvSpPr>
            <p:spPr>
              <a:xfrm>
                <a:off x="2704" y="0"/>
                <a:ext cx="512" cy="20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60°</a:t>
                </a:r>
              </a:p>
            </p:txBody>
          </p:sp>
          <p:sp>
            <p:nvSpPr>
              <p:cNvPr id="76819" name="Text Box 20"/>
              <p:cNvSpPr/>
              <p:nvPr>
                <p:custDataLst>
                  <p:tags r:id="rId23"/>
                </p:custDataLst>
              </p:nvPr>
            </p:nvSpPr>
            <p:spPr>
              <a:xfrm>
                <a:off x="3376" y="0"/>
                <a:ext cx="512" cy="20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70°</a:t>
                </a:r>
              </a:p>
            </p:txBody>
          </p:sp>
          <p:sp>
            <p:nvSpPr>
              <p:cNvPr id="76820" name="Text Box 21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1023"/>
                <a:ext cx="528" cy="28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30°</a:t>
                </a:r>
              </a:p>
            </p:txBody>
          </p:sp>
          <p:sp>
            <p:nvSpPr>
              <p:cNvPr id="76821" name="Text Box 22"/>
              <p:cNvSpPr/>
              <p:nvPr>
                <p:custDataLst>
                  <p:tags r:id="rId25"/>
                </p:custDataLst>
              </p:nvPr>
            </p:nvSpPr>
            <p:spPr>
              <a:xfrm>
                <a:off x="0" y="255"/>
                <a:ext cx="528" cy="28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lIns="0" tIns="0" rIns="0" bIns="0"/>
              <a:lstStyle/>
              <a:p>
                <a:pPr algn="just"/>
                <a:r>
                  <a:rPr lang="zh-CN" altLang="zh-CN" b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40°</a:t>
                </a:r>
              </a:p>
            </p:txBody>
          </p:sp>
          <p:sp>
            <p:nvSpPr>
              <p:cNvPr id="171031" name="未知"/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8" y="1695"/>
                <a:ext cx="3552" cy="180"/>
              </a:xfrm>
              <a:custGeom>
                <a:avLst/>
                <a:gdLst>
                  <a:gd name="T0" fmla="*/ 0 w 3552"/>
                  <a:gd name="T1" fmla="*/ 0 h 180"/>
                  <a:gd name="T2" fmla="*/ 889 w 3552"/>
                  <a:gd name="T3" fmla="*/ 132 h 180"/>
                  <a:gd name="T4" fmla="*/ 1223 w 3552"/>
                  <a:gd name="T5" fmla="*/ 152 h 180"/>
                  <a:gd name="T6" fmla="*/ 1790 w 3552"/>
                  <a:gd name="T7" fmla="*/ 180 h 180"/>
                  <a:gd name="T8" fmla="*/ 2124 w 3552"/>
                  <a:gd name="T9" fmla="*/ 170 h 180"/>
                  <a:gd name="T10" fmla="*/ 2775 w 3552"/>
                  <a:gd name="T11" fmla="*/ 133 h 180"/>
                  <a:gd name="T12" fmla="*/ 3276 w 3552"/>
                  <a:gd name="T13" fmla="*/ 68 h 180"/>
                  <a:gd name="T14" fmla="*/ 3552 w 3552"/>
                  <a:gd name="T15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2" h="180">
                    <a:moveTo>
                      <a:pt x="0" y="0"/>
                    </a:moveTo>
                    <a:lnTo>
                      <a:pt x="889" y="132"/>
                    </a:lnTo>
                    <a:lnTo>
                      <a:pt x="1223" y="152"/>
                    </a:lnTo>
                    <a:lnTo>
                      <a:pt x="1790" y="180"/>
                    </a:lnTo>
                    <a:lnTo>
                      <a:pt x="2124" y="170"/>
                    </a:lnTo>
                    <a:lnTo>
                      <a:pt x="2775" y="133"/>
                    </a:lnTo>
                    <a:lnTo>
                      <a:pt x="3276" y="68"/>
                    </a:lnTo>
                    <a:lnTo>
                      <a:pt x="3552" y="1"/>
                    </a:lnTo>
                  </a:path>
                </a:pathLst>
              </a:custGeom>
              <a:noFill/>
              <a:ln w="38100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71032" name="Oval 2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16" y="528"/>
              <a:ext cx="96" cy="96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033" name="Oval 2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28" y="1152"/>
              <a:ext cx="96" cy="96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034" name="Oval 2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6" y="1296"/>
              <a:ext cx="96" cy="96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1035" name="Oval 2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76" y="432"/>
              <a:ext cx="96" cy="96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6827" name="Text Box 28"/>
          <p:cNvSpPr/>
          <p:nvPr>
            <p:custDataLst>
              <p:tags r:id="rId4"/>
            </p:custDataLst>
          </p:nvPr>
        </p:nvSpPr>
        <p:spPr>
          <a:xfrm>
            <a:off x="327025" y="1647825"/>
            <a:ext cx="4267200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定位注意四个点</a:t>
            </a:r>
          </a:p>
        </p:txBody>
      </p:sp>
    </p:spTree>
    <p:extLst>
      <p:ext uri="{BB962C8B-B14F-4D97-AF65-F5344CB8AC3E}">
        <p14:creationId xmlns:p14="http://schemas.microsoft.com/office/powerpoint/2010/main" val="19646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76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animBg="1"/>
      <p:bldP spid="768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object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0100" y="1143000"/>
            <a:ext cx="7543800" cy="549592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3843" name="组合 51"/>
          <p:cNvGrpSpPr>
            <a:grpSpLocks/>
          </p:cNvGrpSpPr>
          <p:nvPr/>
        </p:nvGrpSpPr>
        <p:grpSpPr bwMode="auto">
          <a:xfrm>
            <a:off x="3716338" y="6107113"/>
            <a:ext cx="1498600" cy="415925"/>
            <a:chOff x="3716589" y="6107680"/>
            <a:chExt cx="1497652" cy="416051"/>
          </a:xfrm>
        </p:grpSpPr>
        <p:sp>
          <p:nvSpPr>
            <p:cNvPr id="163844" name="object 17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821298" y="6107680"/>
              <a:ext cx="1158142" cy="416051"/>
            </a:xfrm>
            <a:custGeom>
              <a:avLst/>
              <a:gdLst>
                <a:gd name="T0" fmla="*/ 69342 w 1499616"/>
                <a:gd name="T1" fmla="*/ 0 h 416051"/>
                <a:gd name="T2" fmla="*/ 29359 w 1499616"/>
                <a:gd name="T3" fmla="*/ 12647 h 416051"/>
                <a:gd name="T4" fmla="*/ 4359 w 1499616"/>
                <a:gd name="T5" fmla="*/ 45048 h 416051"/>
                <a:gd name="T6" fmla="*/ 0 w 1499616"/>
                <a:gd name="T7" fmla="*/ 346710 h 416051"/>
                <a:gd name="T8" fmla="*/ 1507 w 1499616"/>
                <a:gd name="T9" fmla="*/ 361189 h 416051"/>
                <a:gd name="T10" fmla="*/ 21663 w 1499616"/>
                <a:gd name="T11" fmla="*/ 397101 h 416051"/>
                <a:gd name="T12" fmla="*/ 58801 w 1499616"/>
                <a:gd name="T13" fmla="*/ 415259 h 416051"/>
                <a:gd name="T14" fmla="*/ 1430274 w 1499616"/>
                <a:gd name="T15" fmla="*/ 416051 h 416051"/>
                <a:gd name="T16" fmla="*/ 1444753 w 1499616"/>
                <a:gd name="T17" fmla="*/ 414544 h 416051"/>
                <a:gd name="T18" fmla="*/ 1480665 w 1499616"/>
                <a:gd name="T19" fmla="*/ 394388 h 416051"/>
                <a:gd name="T20" fmla="*/ 1498823 w 1499616"/>
                <a:gd name="T21" fmla="*/ 357250 h 416051"/>
                <a:gd name="T22" fmla="*/ 1499616 w 1499616"/>
                <a:gd name="T23" fmla="*/ 69341 h 416051"/>
                <a:gd name="T24" fmla="*/ 1498108 w 1499616"/>
                <a:gd name="T25" fmla="*/ 54862 h 416051"/>
                <a:gd name="T26" fmla="*/ 1477952 w 1499616"/>
                <a:gd name="T27" fmla="*/ 18950 h 416051"/>
                <a:gd name="T28" fmla="*/ 1440814 w 1499616"/>
                <a:gd name="T29" fmla="*/ 792 h 416051"/>
                <a:gd name="T30" fmla="*/ 69342 w 1499616"/>
                <a:gd name="T31" fmla="*/ 0 h 416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9616" h="416051">
                  <a:moveTo>
                    <a:pt x="69342" y="0"/>
                  </a:moveTo>
                  <a:lnTo>
                    <a:pt x="29359" y="12647"/>
                  </a:lnTo>
                  <a:lnTo>
                    <a:pt x="4359" y="45048"/>
                  </a:lnTo>
                  <a:lnTo>
                    <a:pt x="0" y="346710"/>
                  </a:lnTo>
                  <a:lnTo>
                    <a:pt x="1507" y="361189"/>
                  </a:lnTo>
                  <a:lnTo>
                    <a:pt x="21663" y="397101"/>
                  </a:lnTo>
                  <a:lnTo>
                    <a:pt x="58801" y="415259"/>
                  </a:lnTo>
                  <a:lnTo>
                    <a:pt x="1430274" y="416051"/>
                  </a:lnTo>
                  <a:lnTo>
                    <a:pt x="1444753" y="414544"/>
                  </a:lnTo>
                  <a:lnTo>
                    <a:pt x="1480665" y="394388"/>
                  </a:lnTo>
                  <a:lnTo>
                    <a:pt x="1498823" y="357250"/>
                  </a:lnTo>
                  <a:lnTo>
                    <a:pt x="1499616" y="69341"/>
                  </a:lnTo>
                  <a:lnTo>
                    <a:pt x="1498108" y="54862"/>
                  </a:lnTo>
                  <a:lnTo>
                    <a:pt x="1477952" y="18950"/>
                  </a:lnTo>
                  <a:lnTo>
                    <a:pt x="1440814" y="792"/>
                  </a:lnTo>
                  <a:lnTo>
                    <a:pt x="69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63845" name="object 18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906968" y="6188667"/>
              <a:ext cx="1307273" cy="301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27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曼德</a:t>
              </a:r>
              <a:r>
                <a:rPr lang="zh-CN" altLang="zh-CN" sz="200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海峡</a:t>
              </a:r>
            </a:p>
          </p:txBody>
        </p:sp>
        <p:sp>
          <p:nvSpPr>
            <p:cNvPr id="163846" name="object 19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3716589" y="6226778"/>
              <a:ext cx="128506" cy="177854"/>
            </a:xfrm>
            <a:custGeom>
              <a:avLst/>
              <a:gdLst>
                <a:gd name="T0" fmla="*/ 128016 w 128016"/>
                <a:gd name="T1" fmla="*/ 0 h 178307"/>
                <a:gd name="T2" fmla="*/ 0 w 128016"/>
                <a:gd name="T3" fmla="*/ 89153 h 178307"/>
                <a:gd name="T4" fmla="*/ 128016 w 128016"/>
                <a:gd name="T5" fmla="*/ 178307 h 178307"/>
                <a:gd name="T6" fmla="*/ 128016 w 128016"/>
                <a:gd name="T7" fmla="*/ 0 h 178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016" h="178307">
                  <a:moveTo>
                    <a:pt x="128016" y="0"/>
                  </a:moveTo>
                  <a:lnTo>
                    <a:pt x="0" y="89153"/>
                  </a:lnTo>
                  <a:lnTo>
                    <a:pt x="128016" y="178307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163847" name="object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06863" y="2927350"/>
            <a:ext cx="132397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4663"/>
              </a:lnSpc>
            </a:pPr>
            <a:r>
              <a:rPr lang="zh-CN" altLang="zh-CN" sz="2800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亚	洲</a:t>
            </a:r>
            <a:endParaRPr lang="zh-CN" altLang="zh-CN" sz="2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848" name="object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12900" y="4344988"/>
            <a:ext cx="6756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ts val="500"/>
              </a:lnSpc>
            </a:pPr>
            <a:endParaRPr lang="zh-CN" altLang="zh-CN" sz="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zh-CN" altLang="zh-CN" sz="1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zh-CN" altLang="zh-CN" sz="1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4663"/>
              </a:lnSpc>
            </a:pPr>
            <a:endParaRPr lang="zh-CN" altLang="zh-CN" sz="4000" b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4663"/>
              </a:lnSpc>
            </a:pPr>
            <a:endParaRPr lang="zh-CN" altLang="zh-CN" sz="4000" b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849" name="object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81063" y="1258888"/>
            <a:ext cx="6381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2838"/>
              </a:lnSpc>
            </a:pPr>
            <a:r>
              <a:rPr lang="zh-CN" altLang="zh-CN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欧洲</a:t>
            </a:r>
            <a:endParaRPr lang="zh-CN" altLang="zh-CN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850" name="object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84400" y="1171575"/>
            <a:ext cx="6064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 海</a:t>
            </a:r>
            <a:endParaRPr lang="zh-CN" altLang="zh-CN" sz="2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851" name="object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22363" y="2874963"/>
            <a:ext cx="7937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地中海</a:t>
            </a:r>
            <a:endParaRPr lang="zh-CN" altLang="zh-CN" sz="2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852" name="object 13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789238" y="4722813"/>
            <a:ext cx="414337" cy="571500"/>
          </a:xfrm>
          <a:custGeom>
            <a:avLst/>
            <a:gdLst>
              <a:gd name="T0" fmla="*/ 172538 w 413893"/>
              <a:gd name="T1" fmla="*/ 491050 h 572113"/>
              <a:gd name="T2" fmla="*/ 221671 w 413893"/>
              <a:gd name="T3" fmla="*/ 565910 h 572113"/>
              <a:gd name="T4" fmla="*/ 193549 w 413893"/>
              <a:gd name="T5" fmla="*/ 468504 h 572113"/>
              <a:gd name="T6" fmla="*/ 332837 w 413893"/>
              <a:gd name="T7" fmla="*/ 477774 h 572113"/>
              <a:gd name="T8" fmla="*/ 360680 w 413893"/>
              <a:gd name="T9" fmla="*/ 465709 h 572113"/>
              <a:gd name="T10" fmla="*/ 355854 w 413893"/>
              <a:gd name="T11" fmla="*/ 481203 h 572113"/>
              <a:gd name="T12" fmla="*/ 325213 w 413893"/>
              <a:gd name="T13" fmla="*/ 497572 h 572113"/>
              <a:gd name="T14" fmla="*/ 354641 w 413893"/>
              <a:gd name="T15" fmla="*/ 511864 h 572113"/>
              <a:gd name="T16" fmla="*/ 306966 w 413893"/>
              <a:gd name="T17" fmla="*/ 427863 h 572113"/>
              <a:gd name="T18" fmla="*/ 296932 w 413893"/>
              <a:gd name="T19" fmla="*/ 454334 h 572113"/>
              <a:gd name="T20" fmla="*/ 360680 w 413893"/>
              <a:gd name="T21" fmla="*/ 465709 h 572113"/>
              <a:gd name="T22" fmla="*/ 319150 w 413893"/>
              <a:gd name="T23" fmla="*/ 453390 h 572113"/>
              <a:gd name="T24" fmla="*/ 196469 w 413893"/>
              <a:gd name="T25" fmla="*/ 387858 h 572113"/>
              <a:gd name="T26" fmla="*/ 218694 w 413893"/>
              <a:gd name="T27" fmla="*/ 456311 h 572113"/>
              <a:gd name="T28" fmla="*/ 306966 w 413893"/>
              <a:gd name="T29" fmla="*/ 427863 h 572113"/>
              <a:gd name="T30" fmla="*/ 233964 w 413893"/>
              <a:gd name="T31" fmla="*/ 387858 h 572113"/>
              <a:gd name="T32" fmla="*/ 319150 w 413893"/>
              <a:gd name="T33" fmla="*/ 453390 h 572113"/>
              <a:gd name="T34" fmla="*/ 406502 w 413893"/>
              <a:gd name="T35" fmla="*/ 425450 h 572113"/>
              <a:gd name="T36" fmla="*/ 124047 w 413893"/>
              <a:gd name="T37" fmla="*/ 433795 h 572113"/>
              <a:gd name="T38" fmla="*/ 176030 w 413893"/>
              <a:gd name="T39" fmla="*/ 411903 h 572113"/>
              <a:gd name="T40" fmla="*/ 127254 w 413893"/>
              <a:gd name="T41" fmla="*/ 398780 h 572113"/>
              <a:gd name="T42" fmla="*/ 402971 w 413893"/>
              <a:gd name="T43" fmla="*/ 417194 h 572113"/>
              <a:gd name="T44" fmla="*/ 285369 w 413893"/>
              <a:gd name="T45" fmla="*/ 396875 h 572113"/>
              <a:gd name="T46" fmla="*/ 375710 w 413893"/>
              <a:gd name="T47" fmla="*/ 405256 h 572113"/>
              <a:gd name="T48" fmla="*/ 282377 w 413893"/>
              <a:gd name="T49" fmla="*/ 366775 h 572113"/>
              <a:gd name="T50" fmla="*/ 175636 w 413893"/>
              <a:gd name="T51" fmla="*/ 327561 h 572113"/>
              <a:gd name="T52" fmla="*/ 168793 w 413893"/>
              <a:gd name="T53" fmla="*/ 393517 h 572113"/>
              <a:gd name="T54" fmla="*/ 194500 w 413893"/>
              <a:gd name="T55" fmla="*/ 393517 h 572113"/>
              <a:gd name="T56" fmla="*/ 258191 w 413893"/>
              <a:gd name="T57" fmla="*/ 366775 h 572113"/>
              <a:gd name="T58" fmla="*/ 204850 w 413893"/>
              <a:gd name="T59" fmla="*/ 359663 h 572113"/>
              <a:gd name="T60" fmla="*/ 287867 w 413893"/>
              <a:gd name="T61" fmla="*/ 303784 h 572113"/>
              <a:gd name="T62" fmla="*/ 215265 w 413893"/>
              <a:gd name="T63" fmla="*/ 286258 h 572113"/>
              <a:gd name="T64" fmla="*/ 292735 w 413893"/>
              <a:gd name="T65" fmla="*/ 393700 h 572113"/>
              <a:gd name="T66" fmla="*/ 382923 w 413893"/>
              <a:gd name="T67" fmla="*/ 364871 h 572113"/>
              <a:gd name="T68" fmla="*/ 100054 w 413893"/>
              <a:gd name="T69" fmla="*/ 362852 h 572113"/>
              <a:gd name="T70" fmla="*/ 147955 w 413893"/>
              <a:gd name="T71" fmla="*/ 378841 h 572113"/>
              <a:gd name="T72" fmla="*/ 117972 w 413893"/>
              <a:gd name="T73" fmla="*/ 331805 h 572113"/>
              <a:gd name="T74" fmla="*/ 382923 w 413893"/>
              <a:gd name="T75" fmla="*/ 364871 h 572113"/>
              <a:gd name="T76" fmla="*/ 274523 w 413893"/>
              <a:gd name="T77" fmla="*/ 359663 h 572113"/>
              <a:gd name="T78" fmla="*/ 128953 w 413893"/>
              <a:gd name="T79" fmla="*/ 234740 h 572113"/>
              <a:gd name="T80" fmla="*/ 74041 w 413893"/>
              <a:gd name="T81" fmla="*/ 313563 h 572113"/>
              <a:gd name="T82" fmla="*/ 237665 w 413893"/>
              <a:gd name="T83" fmla="*/ 246253 h 572113"/>
              <a:gd name="T84" fmla="*/ 214375 w 413893"/>
              <a:gd name="T85" fmla="*/ 303784 h 572113"/>
              <a:gd name="T86" fmla="*/ 193997 w 413893"/>
              <a:gd name="T87" fmla="*/ 265175 h 572113"/>
              <a:gd name="T88" fmla="*/ 85736 w 413893"/>
              <a:gd name="T89" fmla="*/ 183347 h 572113"/>
              <a:gd name="T90" fmla="*/ 41848 w 413893"/>
              <a:gd name="T91" fmla="*/ 216311 h 572113"/>
              <a:gd name="T92" fmla="*/ 70679 w 413893"/>
              <a:gd name="T93" fmla="*/ 251044 h 572113"/>
              <a:gd name="T94" fmla="*/ 125228 w 413893"/>
              <a:gd name="T95" fmla="*/ 197908 h 572113"/>
              <a:gd name="T96" fmla="*/ 140716 w 413893"/>
              <a:gd name="T97" fmla="*/ 71500 h 572113"/>
              <a:gd name="T98" fmla="*/ 314451 w 413893"/>
              <a:gd name="T99" fmla="*/ 212979 h 572113"/>
              <a:gd name="T100" fmla="*/ 299974 w 413893"/>
              <a:gd name="T101" fmla="*/ 179450 h 572113"/>
              <a:gd name="T102" fmla="*/ 117034 w 413893"/>
              <a:gd name="T103" fmla="*/ 183438 h 572113"/>
              <a:gd name="T104" fmla="*/ 125228 w 413893"/>
              <a:gd name="T105" fmla="*/ 197908 h 572113"/>
              <a:gd name="T106" fmla="*/ 10477 w 413893"/>
              <a:gd name="T107" fmla="*/ 81673 h 572113"/>
              <a:gd name="T108" fmla="*/ 0 w 413893"/>
              <a:gd name="T109" fmla="*/ 163322 h 572113"/>
              <a:gd name="T110" fmla="*/ 88589 w 413893"/>
              <a:gd name="T111" fmla="*/ 171026 h 572113"/>
              <a:gd name="T112" fmla="*/ 38607 w 413893"/>
              <a:gd name="T113" fmla="*/ 142748 h 572113"/>
              <a:gd name="T114" fmla="*/ 51435 w 413893"/>
              <a:gd name="T115" fmla="*/ 62737 h 572113"/>
              <a:gd name="T116" fmla="*/ 58547 w 413893"/>
              <a:gd name="T117" fmla="*/ 133223 h 572113"/>
              <a:gd name="T118" fmla="*/ 94373 w 413893"/>
              <a:gd name="T119" fmla="*/ 142748 h 572113"/>
              <a:gd name="T120" fmla="*/ 100965 w 413893"/>
              <a:gd name="T121" fmla="*/ 98933 h 572113"/>
              <a:gd name="T122" fmla="*/ 140716 w 413893"/>
              <a:gd name="T123" fmla="*/ 71500 h 572113"/>
              <a:gd name="T124" fmla="*/ 214249 w 413893"/>
              <a:gd name="T125" fmla="*/ 0 h 572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3893" h="572113">
                <a:moveTo>
                  <a:pt x="193549" y="468504"/>
                </a:moveTo>
                <a:lnTo>
                  <a:pt x="180868" y="469260"/>
                </a:lnTo>
                <a:lnTo>
                  <a:pt x="168275" y="469519"/>
                </a:lnTo>
                <a:lnTo>
                  <a:pt x="172538" y="491050"/>
                </a:lnTo>
                <a:lnTo>
                  <a:pt x="183733" y="538738"/>
                </a:lnTo>
                <a:lnTo>
                  <a:pt x="197104" y="572113"/>
                </a:lnTo>
                <a:lnTo>
                  <a:pt x="209562" y="569744"/>
                </a:lnTo>
                <a:lnTo>
                  <a:pt x="221671" y="565910"/>
                </a:lnTo>
                <a:lnTo>
                  <a:pt x="219301" y="552775"/>
                </a:lnTo>
                <a:lnTo>
                  <a:pt x="211154" y="514690"/>
                </a:lnTo>
                <a:lnTo>
                  <a:pt x="199069" y="479608"/>
                </a:lnTo>
                <a:lnTo>
                  <a:pt x="193549" y="468504"/>
                </a:lnTo>
                <a:close/>
              </a:path>
              <a:path w="413893" h="572113">
                <a:moveTo>
                  <a:pt x="255939" y="456311"/>
                </a:moveTo>
                <a:lnTo>
                  <a:pt x="218694" y="456311"/>
                </a:lnTo>
                <a:lnTo>
                  <a:pt x="238760" y="518541"/>
                </a:lnTo>
                <a:lnTo>
                  <a:pt x="332837" y="477774"/>
                </a:lnTo>
                <a:lnTo>
                  <a:pt x="262890" y="477774"/>
                </a:lnTo>
                <a:lnTo>
                  <a:pt x="255939" y="456311"/>
                </a:lnTo>
                <a:close/>
              </a:path>
              <a:path w="413893" h="572113">
                <a:moveTo>
                  <a:pt x="398481" y="465709"/>
                </a:moveTo>
                <a:lnTo>
                  <a:pt x="360680" y="465709"/>
                </a:lnTo>
                <a:lnTo>
                  <a:pt x="362838" y="471550"/>
                </a:lnTo>
                <a:lnTo>
                  <a:pt x="362331" y="475869"/>
                </a:lnTo>
                <a:lnTo>
                  <a:pt x="359029" y="478536"/>
                </a:lnTo>
                <a:lnTo>
                  <a:pt x="355854" y="481203"/>
                </a:lnTo>
                <a:lnTo>
                  <a:pt x="351663" y="483616"/>
                </a:lnTo>
                <a:lnTo>
                  <a:pt x="346006" y="486022"/>
                </a:lnTo>
                <a:lnTo>
                  <a:pt x="336038" y="490624"/>
                </a:lnTo>
                <a:lnTo>
                  <a:pt x="325213" y="497572"/>
                </a:lnTo>
                <a:lnTo>
                  <a:pt x="314861" y="508308"/>
                </a:lnTo>
                <a:lnTo>
                  <a:pt x="324886" y="514690"/>
                </a:lnTo>
                <a:lnTo>
                  <a:pt x="341243" y="518099"/>
                </a:lnTo>
                <a:lnTo>
                  <a:pt x="354641" y="511864"/>
                </a:lnTo>
                <a:lnTo>
                  <a:pt x="392416" y="488983"/>
                </a:lnTo>
                <a:lnTo>
                  <a:pt x="398794" y="476883"/>
                </a:lnTo>
                <a:lnTo>
                  <a:pt x="398481" y="465709"/>
                </a:lnTo>
                <a:close/>
              </a:path>
              <a:path w="413893" h="572113">
                <a:moveTo>
                  <a:pt x="306966" y="427863"/>
                </a:moveTo>
                <a:lnTo>
                  <a:pt x="284353" y="427863"/>
                </a:lnTo>
                <a:lnTo>
                  <a:pt x="274955" y="449199"/>
                </a:lnTo>
                <a:lnTo>
                  <a:pt x="284624" y="451377"/>
                </a:lnTo>
                <a:lnTo>
                  <a:pt x="296932" y="454334"/>
                </a:lnTo>
                <a:lnTo>
                  <a:pt x="309625" y="457581"/>
                </a:lnTo>
                <a:lnTo>
                  <a:pt x="262890" y="477774"/>
                </a:lnTo>
                <a:lnTo>
                  <a:pt x="332837" y="477774"/>
                </a:lnTo>
                <a:lnTo>
                  <a:pt x="360680" y="465709"/>
                </a:lnTo>
                <a:lnTo>
                  <a:pt x="398481" y="465709"/>
                </a:lnTo>
                <a:lnTo>
                  <a:pt x="398476" y="465528"/>
                </a:lnTo>
                <a:lnTo>
                  <a:pt x="394991" y="453390"/>
                </a:lnTo>
                <a:lnTo>
                  <a:pt x="319150" y="453390"/>
                </a:lnTo>
                <a:lnTo>
                  <a:pt x="327913" y="431800"/>
                </a:lnTo>
                <a:lnTo>
                  <a:pt x="306966" y="427863"/>
                </a:lnTo>
                <a:close/>
              </a:path>
              <a:path w="413893" h="572113">
                <a:moveTo>
                  <a:pt x="233964" y="387858"/>
                </a:moveTo>
                <a:lnTo>
                  <a:pt x="196469" y="387858"/>
                </a:lnTo>
                <a:lnTo>
                  <a:pt x="209804" y="429513"/>
                </a:lnTo>
                <a:lnTo>
                  <a:pt x="187198" y="439293"/>
                </a:lnTo>
                <a:lnTo>
                  <a:pt x="198374" y="465074"/>
                </a:lnTo>
                <a:lnTo>
                  <a:pt x="218694" y="456311"/>
                </a:lnTo>
                <a:lnTo>
                  <a:pt x="255939" y="456311"/>
                </a:lnTo>
                <a:lnTo>
                  <a:pt x="251332" y="442087"/>
                </a:lnTo>
                <a:lnTo>
                  <a:pt x="284353" y="427863"/>
                </a:lnTo>
                <a:lnTo>
                  <a:pt x="306966" y="427863"/>
                </a:lnTo>
                <a:lnTo>
                  <a:pt x="290956" y="424942"/>
                </a:lnTo>
                <a:lnTo>
                  <a:pt x="313250" y="415290"/>
                </a:lnTo>
                <a:lnTo>
                  <a:pt x="242697" y="415290"/>
                </a:lnTo>
                <a:lnTo>
                  <a:pt x="233964" y="387858"/>
                </a:lnTo>
                <a:close/>
              </a:path>
              <a:path w="413893" h="572113">
                <a:moveTo>
                  <a:pt x="375710" y="405256"/>
                </a:moveTo>
                <a:lnTo>
                  <a:pt x="336423" y="405256"/>
                </a:lnTo>
                <a:lnTo>
                  <a:pt x="350519" y="439800"/>
                </a:lnTo>
                <a:lnTo>
                  <a:pt x="319150" y="453390"/>
                </a:lnTo>
                <a:lnTo>
                  <a:pt x="394991" y="453390"/>
                </a:lnTo>
                <a:lnTo>
                  <a:pt x="394335" y="451104"/>
                </a:lnTo>
                <a:lnTo>
                  <a:pt x="413893" y="442722"/>
                </a:lnTo>
                <a:lnTo>
                  <a:pt x="406502" y="425450"/>
                </a:lnTo>
                <a:lnTo>
                  <a:pt x="383921" y="425450"/>
                </a:lnTo>
                <a:lnTo>
                  <a:pt x="375710" y="405256"/>
                </a:lnTo>
                <a:close/>
              </a:path>
              <a:path w="413893" h="572113">
                <a:moveTo>
                  <a:pt x="127254" y="398780"/>
                </a:moveTo>
                <a:lnTo>
                  <a:pt x="124047" y="433795"/>
                </a:lnTo>
                <a:lnTo>
                  <a:pt x="140155" y="439354"/>
                </a:lnTo>
                <a:lnTo>
                  <a:pt x="162913" y="447445"/>
                </a:lnTo>
                <a:lnTo>
                  <a:pt x="169544" y="449961"/>
                </a:lnTo>
                <a:lnTo>
                  <a:pt x="176030" y="411903"/>
                </a:lnTo>
                <a:lnTo>
                  <a:pt x="163316" y="408074"/>
                </a:lnTo>
                <a:lnTo>
                  <a:pt x="150955" y="404610"/>
                </a:lnTo>
                <a:lnTo>
                  <a:pt x="138937" y="401512"/>
                </a:lnTo>
                <a:lnTo>
                  <a:pt x="127254" y="398780"/>
                </a:lnTo>
                <a:close/>
              </a:path>
              <a:path w="413893" h="572113">
                <a:moveTo>
                  <a:pt x="402971" y="417194"/>
                </a:moveTo>
                <a:lnTo>
                  <a:pt x="383921" y="425450"/>
                </a:lnTo>
                <a:lnTo>
                  <a:pt x="406502" y="425450"/>
                </a:lnTo>
                <a:lnTo>
                  <a:pt x="402971" y="417194"/>
                </a:lnTo>
                <a:close/>
              </a:path>
              <a:path w="413893" h="572113">
                <a:moveTo>
                  <a:pt x="282377" y="366775"/>
                </a:moveTo>
                <a:lnTo>
                  <a:pt x="258191" y="366775"/>
                </a:lnTo>
                <a:lnTo>
                  <a:pt x="249174" y="387604"/>
                </a:lnTo>
                <a:lnTo>
                  <a:pt x="285369" y="396875"/>
                </a:lnTo>
                <a:lnTo>
                  <a:pt x="242697" y="415290"/>
                </a:lnTo>
                <a:lnTo>
                  <a:pt x="313250" y="415290"/>
                </a:lnTo>
                <a:lnTo>
                  <a:pt x="336423" y="405256"/>
                </a:lnTo>
                <a:lnTo>
                  <a:pt x="375710" y="405256"/>
                </a:lnTo>
                <a:lnTo>
                  <a:pt x="371011" y="393700"/>
                </a:lnTo>
                <a:lnTo>
                  <a:pt x="292735" y="393700"/>
                </a:lnTo>
                <a:lnTo>
                  <a:pt x="302006" y="370586"/>
                </a:lnTo>
                <a:lnTo>
                  <a:pt x="282377" y="366775"/>
                </a:lnTo>
                <a:close/>
              </a:path>
              <a:path w="413893" h="572113">
                <a:moveTo>
                  <a:pt x="215265" y="286258"/>
                </a:moveTo>
                <a:lnTo>
                  <a:pt x="177930" y="304209"/>
                </a:lnTo>
                <a:lnTo>
                  <a:pt x="176957" y="315744"/>
                </a:lnTo>
                <a:lnTo>
                  <a:pt x="175636" y="327561"/>
                </a:lnTo>
                <a:lnTo>
                  <a:pt x="172517" y="352342"/>
                </a:lnTo>
                <a:lnTo>
                  <a:pt x="171005" y="365457"/>
                </a:lnTo>
                <a:lnTo>
                  <a:pt x="169704" y="379349"/>
                </a:lnTo>
                <a:lnTo>
                  <a:pt x="168793" y="393517"/>
                </a:lnTo>
                <a:lnTo>
                  <a:pt x="180055" y="399542"/>
                </a:lnTo>
                <a:lnTo>
                  <a:pt x="189992" y="405256"/>
                </a:lnTo>
                <a:lnTo>
                  <a:pt x="192278" y="399542"/>
                </a:lnTo>
                <a:lnTo>
                  <a:pt x="194500" y="393517"/>
                </a:lnTo>
                <a:lnTo>
                  <a:pt x="196469" y="387858"/>
                </a:lnTo>
                <a:lnTo>
                  <a:pt x="233964" y="387858"/>
                </a:lnTo>
                <a:lnTo>
                  <a:pt x="231012" y="378587"/>
                </a:lnTo>
                <a:lnTo>
                  <a:pt x="258191" y="366775"/>
                </a:lnTo>
                <a:lnTo>
                  <a:pt x="282377" y="366775"/>
                </a:lnTo>
                <a:lnTo>
                  <a:pt x="265430" y="363600"/>
                </a:lnTo>
                <a:lnTo>
                  <a:pt x="274523" y="359663"/>
                </a:lnTo>
                <a:lnTo>
                  <a:pt x="204850" y="359663"/>
                </a:lnTo>
                <a:lnTo>
                  <a:pt x="206756" y="352298"/>
                </a:lnTo>
                <a:lnTo>
                  <a:pt x="208406" y="344931"/>
                </a:lnTo>
                <a:lnTo>
                  <a:pt x="209804" y="337566"/>
                </a:lnTo>
                <a:lnTo>
                  <a:pt x="287867" y="303784"/>
                </a:lnTo>
                <a:lnTo>
                  <a:pt x="214375" y="303784"/>
                </a:lnTo>
                <a:lnTo>
                  <a:pt x="214884" y="297942"/>
                </a:lnTo>
                <a:lnTo>
                  <a:pt x="215137" y="292100"/>
                </a:lnTo>
                <a:lnTo>
                  <a:pt x="215265" y="286258"/>
                </a:lnTo>
                <a:close/>
              </a:path>
              <a:path w="413893" h="572113">
                <a:moveTo>
                  <a:pt x="350504" y="343916"/>
                </a:moveTo>
                <a:lnTo>
                  <a:pt x="310896" y="343916"/>
                </a:lnTo>
                <a:lnTo>
                  <a:pt x="325755" y="379349"/>
                </a:lnTo>
                <a:lnTo>
                  <a:pt x="292735" y="393700"/>
                </a:lnTo>
                <a:lnTo>
                  <a:pt x="371011" y="393700"/>
                </a:lnTo>
                <a:lnTo>
                  <a:pt x="369824" y="390779"/>
                </a:lnTo>
                <a:lnTo>
                  <a:pt x="390271" y="382016"/>
                </a:lnTo>
                <a:lnTo>
                  <a:pt x="382923" y="364871"/>
                </a:lnTo>
                <a:lnTo>
                  <a:pt x="359156" y="364871"/>
                </a:lnTo>
                <a:lnTo>
                  <a:pt x="350504" y="343916"/>
                </a:lnTo>
                <a:close/>
              </a:path>
              <a:path w="413893" h="572113">
                <a:moveTo>
                  <a:pt x="106172" y="329056"/>
                </a:moveTo>
                <a:lnTo>
                  <a:pt x="100054" y="362852"/>
                </a:lnTo>
                <a:lnTo>
                  <a:pt x="112672" y="366615"/>
                </a:lnTo>
                <a:lnTo>
                  <a:pt x="124862" y="370534"/>
                </a:lnTo>
                <a:lnTo>
                  <a:pt x="136623" y="374609"/>
                </a:lnTo>
                <a:lnTo>
                  <a:pt x="147955" y="378841"/>
                </a:lnTo>
                <a:lnTo>
                  <a:pt x="155020" y="341932"/>
                </a:lnTo>
                <a:lnTo>
                  <a:pt x="142396" y="338243"/>
                </a:lnTo>
                <a:lnTo>
                  <a:pt x="130047" y="334867"/>
                </a:lnTo>
                <a:lnTo>
                  <a:pt x="117972" y="331805"/>
                </a:lnTo>
                <a:lnTo>
                  <a:pt x="106172" y="329056"/>
                </a:lnTo>
                <a:close/>
              </a:path>
              <a:path w="413893" h="572113">
                <a:moveTo>
                  <a:pt x="379222" y="356235"/>
                </a:moveTo>
                <a:lnTo>
                  <a:pt x="359156" y="364871"/>
                </a:lnTo>
                <a:lnTo>
                  <a:pt x="382923" y="364871"/>
                </a:lnTo>
                <a:lnTo>
                  <a:pt x="379222" y="356235"/>
                </a:lnTo>
                <a:close/>
              </a:path>
              <a:path w="413893" h="572113">
                <a:moveTo>
                  <a:pt x="333882" y="303656"/>
                </a:moveTo>
                <a:lnTo>
                  <a:pt x="204850" y="359663"/>
                </a:lnTo>
                <a:lnTo>
                  <a:pt x="274523" y="359663"/>
                </a:lnTo>
                <a:lnTo>
                  <a:pt x="310896" y="343916"/>
                </a:lnTo>
                <a:lnTo>
                  <a:pt x="350504" y="343916"/>
                </a:lnTo>
                <a:lnTo>
                  <a:pt x="333882" y="303656"/>
                </a:lnTo>
                <a:close/>
              </a:path>
              <a:path w="413893" h="572113">
                <a:moveTo>
                  <a:pt x="128953" y="234740"/>
                </a:moveTo>
                <a:lnTo>
                  <a:pt x="118330" y="241354"/>
                </a:lnTo>
                <a:lnTo>
                  <a:pt x="85931" y="261173"/>
                </a:lnTo>
                <a:lnTo>
                  <a:pt x="52705" y="280924"/>
                </a:lnTo>
                <a:lnTo>
                  <a:pt x="74041" y="313563"/>
                </a:lnTo>
                <a:lnTo>
                  <a:pt x="117904" y="285544"/>
                </a:lnTo>
                <a:lnTo>
                  <a:pt x="151511" y="265175"/>
                </a:lnTo>
                <a:lnTo>
                  <a:pt x="193997" y="265175"/>
                </a:lnTo>
                <a:lnTo>
                  <a:pt x="237665" y="246253"/>
                </a:lnTo>
                <a:lnTo>
                  <a:pt x="145796" y="246253"/>
                </a:lnTo>
                <a:lnTo>
                  <a:pt x="128953" y="234740"/>
                </a:lnTo>
                <a:close/>
              </a:path>
              <a:path w="413893" h="572113">
                <a:moveTo>
                  <a:pt x="328549" y="254381"/>
                </a:moveTo>
                <a:lnTo>
                  <a:pt x="214375" y="303784"/>
                </a:lnTo>
                <a:lnTo>
                  <a:pt x="287867" y="303784"/>
                </a:lnTo>
                <a:lnTo>
                  <a:pt x="340106" y="281178"/>
                </a:lnTo>
                <a:lnTo>
                  <a:pt x="328549" y="254381"/>
                </a:lnTo>
                <a:close/>
              </a:path>
              <a:path w="413893" h="572113">
                <a:moveTo>
                  <a:pt x="193997" y="265175"/>
                </a:moveTo>
                <a:lnTo>
                  <a:pt x="151511" y="265175"/>
                </a:lnTo>
                <a:lnTo>
                  <a:pt x="158242" y="280669"/>
                </a:lnTo>
                <a:lnTo>
                  <a:pt x="193997" y="265175"/>
                </a:lnTo>
                <a:close/>
              </a:path>
              <a:path w="413893" h="572113">
                <a:moveTo>
                  <a:pt x="85736" y="183347"/>
                </a:moveTo>
                <a:lnTo>
                  <a:pt x="37568" y="183347"/>
                </a:lnTo>
                <a:lnTo>
                  <a:pt x="49368" y="188284"/>
                </a:lnTo>
                <a:lnTo>
                  <a:pt x="45718" y="203979"/>
                </a:lnTo>
                <a:lnTo>
                  <a:pt x="41848" y="216311"/>
                </a:lnTo>
                <a:lnTo>
                  <a:pt x="37747" y="225280"/>
                </a:lnTo>
                <a:lnTo>
                  <a:pt x="33400" y="230886"/>
                </a:lnTo>
                <a:lnTo>
                  <a:pt x="64535" y="255765"/>
                </a:lnTo>
                <a:lnTo>
                  <a:pt x="70679" y="251044"/>
                </a:lnTo>
                <a:lnTo>
                  <a:pt x="100530" y="229502"/>
                </a:lnTo>
                <a:lnTo>
                  <a:pt x="114087" y="219326"/>
                </a:lnTo>
                <a:lnTo>
                  <a:pt x="129347" y="207386"/>
                </a:lnTo>
                <a:lnTo>
                  <a:pt x="125228" y="197908"/>
                </a:lnTo>
                <a:lnTo>
                  <a:pt x="82154" y="197908"/>
                </a:lnTo>
                <a:lnTo>
                  <a:pt x="85736" y="183347"/>
                </a:lnTo>
                <a:close/>
              </a:path>
              <a:path w="413893" h="572113">
                <a:moveTo>
                  <a:pt x="183494" y="71500"/>
                </a:moveTo>
                <a:lnTo>
                  <a:pt x="140716" y="71500"/>
                </a:lnTo>
                <a:lnTo>
                  <a:pt x="205231" y="220472"/>
                </a:lnTo>
                <a:lnTo>
                  <a:pt x="145796" y="246253"/>
                </a:lnTo>
                <a:lnTo>
                  <a:pt x="237665" y="246253"/>
                </a:lnTo>
                <a:lnTo>
                  <a:pt x="314451" y="212979"/>
                </a:lnTo>
                <a:lnTo>
                  <a:pt x="310997" y="204978"/>
                </a:lnTo>
                <a:lnTo>
                  <a:pt x="241300" y="204978"/>
                </a:lnTo>
                <a:lnTo>
                  <a:pt x="183494" y="71500"/>
                </a:lnTo>
                <a:close/>
              </a:path>
              <a:path w="413893" h="572113">
                <a:moveTo>
                  <a:pt x="299974" y="179450"/>
                </a:moveTo>
                <a:lnTo>
                  <a:pt x="241300" y="204978"/>
                </a:lnTo>
                <a:lnTo>
                  <a:pt x="310997" y="204978"/>
                </a:lnTo>
                <a:lnTo>
                  <a:pt x="299974" y="179450"/>
                </a:lnTo>
                <a:close/>
              </a:path>
              <a:path w="413893" h="572113">
                <a:moveTo>
                  <a:pt x="117034" y="183438"/>
                </a:moveTo>
                <a:lnTo>
                  <a:pt x="105171" y="190235"/>
                </a:lnTo>
                <a:lnTo>
                  <a:pt x="93443" y="195438"/>
                </a:lnTo>
                <a:lnTo>
                  <a:pt x="82154" y="197908"/>
                </a:lnTo>
                <a:lnTo>
                  <a:pt x="125228" y="197908"/>
                </a:lnTo>
                <a:lnTo>
                  <a:pt x="124349" y="195884"/>
                </a:lnTo>
                <a:lnTo>
                  <a:pt x="117034" y="183438"/>
                </a:lnTo>
                <a:close/>
              </a:path>
              <a:path w="413893" h="572113">
                <a:moveTo>
                  <a:pt x="51435" y="62737"/>
                </a:moveTo>
                <a:lnTo>
                  <a:pt x="10477" y="81673"/>
                </a:lnTo>
                <a:lnTo>
                  <a:pt x="9746" y="99756"/>
                </a:lnTo>
                <a:lnTo>
                  <a:pt x="8765" y="115694"/>
                </a:lnTo>
                <a:lnTo>
                  <a:pt x="2252" y="158120"/>
                </a:lnTo>
                <a:lnTo>
                  <a:pt x="0" y="163322"/>
                </a:lnTo>
                <a:lnTo>
                  <a:pt x="27631" y="186288"/>
                </a:lnTo>
                <a:lnTo>
                  <a:pt x="37568" y="183347"/>
                </a:lnTo>
                <a:lnTo>
                  <a:pt x="85736" y="183347"/>
                </a:lnTo>
                <a:lnTo>
                  <a:pt x="88589" y="171026"/>
                </a:lnTo>
                <a:lnTo>
                  <a:pt x="91382" y="158061"/>
                </a:lnTo>
                <a:lnTo>
                  <a:pt x="93862" y="145570"/>
                </a:lnTo>
                <a:lnTo>
                  <a:pt x="94373" y="142748"/>
                </a:lnTo>
                <a:lnTo>
                  <a:pt x="38607" y="142748"/>
                </a:lnTo>
                <a:lnTo>
                  <a:pt x="39359" y="139173"/>
                </a:lnTo>
                <a:lnTo>
                  <a:pt x="47378" y="92409"/>
                </a:lnTo>
                <a:lnTo>
                  <a:pt x="49405" y="78097"/>
                </a:lnTo>
                <a:lnTo>
                  <a:pt x="51435" y="62737"/>
                </a:lnTo>
                <a:close/>
              </a:path>
              <a:path w="413893" h="572113">
                <a:moveTo>
                  <a:pt x="100965" y="98933"/>
                </a:moveTo>
                <a:lnTo>
                  <a:pt x="61201" y="108185"/>
                </a:lnTo>
                <a:lnTo>
                  <a:pt x="59874" y="121538"/>
                </a:lnTo>
                <a:lnTo>
                  <a:pt x="58547" y="133223"/>
                </a:lnTo>
                <a:lnTo>
                  <a:pt x="50800" y="137160"/>
                </a:lnTo>
                <a:lnTo>
                  <a:pt x="44196" y="140335"/>
                </a:lnTo>
                <a:lnTo>
                  <a:pt x="38607" y="142748"/>
                </a:lnTo>
                <a:lnTo>
                  <a:pt x="94373" y="142748"/>
                </a:lnTo>
                <a:lnTo>
                  <a:pt x="96091" y="133223"/>
                </a:lnTo>
                <a:lnTo>
                  <a:pt x="97984" y="121538"/>
                </a:lnTo>
                <a:lnTo>
                  <a:pt x="99616" y="110057"/>
                </a:lnTo>
                <a:lnTo>
                  <a:pt x="100965" y="98933"/>
                </a:lnTo>
                <a:close/>
              </a:path>
              <a:path w="413893" h="572113">
                <a:moveTo>
                  <a:pt x="214249" y="0"/>
                </a:moveTo>
                <a:lnTo>
                  <a:pt x="73787" y="60833"/>
                </a:lnTo>
                <a:lnTo>
                  <a:pt x="88265" y="94234"/>
                </a:lnTo>
                <a:lnTo>
                  <a:pt x="140716" y="71500"/>
                </a:lnTo>
                <a:lnTo>
                  <a:pt x="183494" y="71500"/>
                </a:lnTo>
                <a:lnTo>
                  <a:pt x="176784" y="56006"/>
                </a:lnTo>
                <a:lnTo>
                  <a:pt x="228726" y="33400"/>
                </a:lnTo>
                <a:lnTo>
                  <a:pt x="214249" y="0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3853" name="object 14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575175" y="3894138"/>
            <a:ext cx="604838" cy="588962"/>
          </a:xfrm>
          <a:custGeom>
            <a:avLst/>
            <a:gdLst>
              <a:gd name="T0" fmla="*/ 469603 w 604012"/>
              <a:gd name="T1" fmla="*/ 580390 h 588010"/>
              <a:gd name="T2" fmla="*/ 521207 w 604012"/>
              <a:gd name="T3" fmla="*/ 410210 h 588010"/>
              <a:gd name="T4" fmla="*/ 410080 w 604012"/>
              <a:gd name="T5" fmla="*/ 474980 h 588010"/>
              <a:gd name="T6" fmla="*/ 410080 w 604012"/>
              <a:gd name="T7" fmla="*/ 474980 h 588010"/>
              <a:gd name="T8" fmla="*/ 553225 w 604012"/>
              <a:gd name="T9" fmla="*/ 502920 h 588010"/>
              <a:gd name="T10" fmla="*/ 604012 w 604012"/>
              <a:gd name="T11" fmla="*/ 454660 h 588010"/>
              <a:gd name="T12" fmla="*/ 565403 w 604012"/>
              <a:gd name="T13" fmla="*/ 440690 h 588010"/>
              <a:gd name="T14" fmla="*/ 517525 w 604012"/>
              <a:gd name="T15" fmla="*/ 367030 h 588010"/>
              <a:gd name="T16" fmla="*/ 404305 w 604012"/>
              <a:gd name="T17" fmla="*/ 427990 h 588010"/>
              <a:gd name="T18" fmla="*/ 427239 w 604012"/>
              <a:gd name="T19" fmla="*/ 457200 h 588010"/>
              <a:gd name="T20" fmla="*/ 331850 w 604012"/>
              <a:gd name="T21" fmla="*/ 435610 h 588010"/>
              <a:gd name="T22" fmla="*/ 464819 w 604012"/>
              <a:gd name="T23" fmla="*/ 415290 h 588010"/>
              <a:gd name="T24" fmla="*/ 387350 w 604012"/>
              <a:gd name="T25" fmla="*/ 433070 h 588010"/>
              <a:gd name="T26" fmla="*/ 500358 w 604012"/>
              <a:gd name="T27" fmla="*/ 367030 h 588010"/>
              <a:gd name="T28" fmla="*/ 323151 w 604012"/>
              <a:gd name="T29" fmla="*/ 393700 h 588010"/>
              <a:gd name="T30" fmla="*/ 323998 w 604012"/>
              <a:gd name="T31" fmla="*/ 398780 h 588010"/>
              <a:gd name="T32" fmla="*/ 292134 w 604012"/>
              <a:gd name="T33" fmla="*/ 393700 h 588010"/>
              <a:gd name="T34" fmla="*/ 267335 w 604012"/>
              <a:gd name="T35" fmla="*/ 347980 h 588010"/>
              <a:gd name="T36" fmla="*/ 476123 w 604012"/>
              <a:gd name="T37" fmla="*/ 403860 h 588010"/>
              <a:gd name="T38" fmla="*/ 290612 w 604012"/>
              <a:gd name="T39" fmla="*/ 144780 h 588010"/>
              <a:gd name="T40" fmla="*/ 335689 w 604012"/>
              <a:gd name="T41" fmla="*/ 289560 h 588010"/>
              <a:gd name="T42" fmla="*/ 379315 w 604012"/>
              <a:gd name="T43" fmla="*/ 349250 h 588010"/>
              <a:gd name="T44" fmla="*/ 387116 w 604012"/>
              <a:gd name="T45" fmla="*/ 234950 h 588010"/>
              <a:gd name="T46" fmla="*/ 475106 w 604012"/>
              <a:gd name="T47" fmla="*/ 346710 h 588010"/>
              <a:gd name="T48" fmla="*/ 296037 w 604012"/>
              <a:gd name="T49" fmla="*/ 317500 h 588010"/>
              <a:gd name="T50" fmla="*/ 463198 w 604012"/>
              <a:gd name="T51" fmla="*/ 351790 h 588010"/>
              <a:gd name="T52" fmla="*/ 281685 w 604012"/>
              <a:gd name="T53" fmla="*/ 332740 h 588010"/>
              <a:gd name="T54" fmla="*/ 177800 w 604012"/>
              <a:gd name="T55" fmla="*/ 264160 h 588010"/>
              <a:gd name="T56" fmla="*/ 253428 w 604012"/>
              <a:gd name="T57" fmla="*/ 306070 h 588010"/>
              <a:gd name="T58" fmla="*/ 343788 w 604012"/>
              <a:gd name="T59" fmla="*/ 234950 h 588010"/>
              <a:gd name="T60" fmla="*/ 335152 w 604012"/>
              <a:gd name="T61" fmla="*/ 299720 h 588010"/>
              <a:gd name="T62" fmla="*/ 309481 w 604012"/>
              <a:gd name="T63" fmla="*/ 290830 h 588010"/>
              <a:gd name="T64" fmla="*/ 239649 w 604012"/>
              <a:gd name="T65" fmla="*/ 264160 h 588010"/>
              <a:gd name="T66" fmla="*/ 114121 w 604012"/>
              <a:gd name="T67" fmla="*/ 193040 h 588010"/>
              <a:gd name="T68" fmla="*/ 128981 w 604012"/>
              <a:gd name="T69" fmla="*/ 257810 h 588010"/>
              <a:gd name="T70" fmla="*/ 68706 w 604012"/>
              <a:gd name="T71" fmla="*/ 45720 h 588010"/>
              <a:gd name="T72" fmla="*/ 161473 w 604012"/>
              <a:gd name="T73" fmla="*/ 231140 h 588010"/>
              <a:gd name="T74" fmla="*/ 216733 w 604012"/>
              <a:gd name="T75" fmla="*/ 205740 h 588010"/>
              <a:gd name="T76" fmla="*/ 143452 w 604012"/>
              <a:gd name="T77" fmla="*/ 156210 h 588010"/>
              <a:gd name="T78" fmla="*/ 151793 w 604012"/>
              <a:gd name="T79" fmla="*/ 81280 h 588010"/>
              <a:gd name="T80" fmla="*/ 259624 w 604012"/>
              <a:gd name="T81" fmla="*/ 227330 h 588010"/>
              <a:gd name="T82" fmla="*/ 352425 w 604012"/>
              <a:gd name="T83" fmla="*/ 182880 h 588010"/>
              <a:gd name="T84" fmla="*/ 186528 w 604012"/>
              <a:gd name="T85" fmla="*/ 190500 h 588010"/>
              <a:gd name="T86" fmla="*/ 278310 w 604012"/>
              <a:gd name="T87" fmla="*/ 133350 h 588010"/>
              <a:gd name="T88" fmla="*/ 62666 w 604012"/>
              <a:gd name="T89" fmla="*/ 162560 h 588010"/>
              <a:gd name="T90" fmla="*/ 36189 w 604012"/>
              <a:gd name="T91" fmla="*/ 115570 h 588010"/>
              <a:gd name="T92" fmla="*/ 47878 w 604012"/>
              <a:gd name="T93" fmla="*/ 144780 h 588010"/>
              <a:gd name="T94" fmla="*/ 277698 w 604012"/>
              <a:gd name="T95" fmla="*/ 132080 h 588010"/>
              <a:gd name="T96" fmla="*/ 150808 w 604012"/>
              <a:gd name="T97" fmla="*/ 127340 h 588010"/>
              <a:gd name="T98" fmla="*/ 150741 w 604012"/>
              <a:gd name="T99" fmla="*/ 127000 h 588010"/>
              <a:gd name="T100" fmla="*/ 153162 w 604012"/>
              <a:gd name="T101" fmla="*/ 82550 h 588010"/>
              <a:gd name="T102" fmla="*/ 250557 w 604012"/>
              <a:gd name="T103" fmla="*/ 119380 h 588010"/>
              <a:gd name="T104" fmla="*/ 153162 w 604012"/>
              <a:gd name="T105" fmla="*/ 82550 h 588010"/>
              <a:gd name="T106" fmla="*/ 162305 w 604012"/>
              <a:gd name="T107" fmla="*/ 59690 h 588010"/>
              <a:gd name="T108" fmla="*/ 165988 w 604012"/>
              <a:gd name="T109" fmla="*/ 16510 h 588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04012" h="588010">
                <a:moveTo>
                  <a:pt x="447712" y="505460"/>
                </a:moveTo>
                <a:lnTo>
                  <a:pt x="436684" y="510540"/>
                </a:lnTo>
                <a:lnTo>
                  <a:pt x="424688" y="516890"/>
                </a:lnTo>
                <a:lnTo>
                  <a:pt x="432607" y="528320"/>
                </a:lnTo>
                <a:lnTo>
                  <a:pt x="447817" y="549910"/>
                </a:lnTo>
                <a:lnTo>
                  <a:pt x="455135" y="560070"/>
                </a:lnTo>
                <a:lnTo>
                  <a:pt x="469603" y="580390"/>
                </a:lnTo>
                <a:lnTo>
                  <a:pt x="476915" y="588010"/>
                </a:lnTo>
                <a:lnTo>
                  <a:pt x="487779" y="582930"/>
                </a:lnTo>
                <a:lnTo>
                  <a:pt x="499237" y="576580"/>
                </a:lnTo>
                <a:lnTo>
                  <a:pt x="447712" y="505460"/>
                </a:lnTo>
                <a:close/>
              </a:path>
              <a:path w="604012" h="588010">
                <a:moveTo>
                  <a:pt x="556513" y="402590"/>
                </a:moveTo>
                <a:lnTo>
                  <a:pt x="513206" y="402590"/>
                </a:lnTo>
                <a:lnTo>
                  <a:pt x="521207" y="410210"/>
                </a:lnTo>
                <a:lnTo>
                  <a:pt x="455549" y="480060"/>
                </a:lnTo>
                <a:lnTo>
                  <a:pt x="486028" y="525780"/>
                </a:lnTo>
                <a:lnTo>
                  <a:pt x="522754" y="486410"/>
                </a:lnTo>
                <a:lnTo>
                  <a:pt x="493775" y="486410"/>
                </a:lnTo>
                <a:lnTo>
                  <a:pt x="487679" y="476250"/>
                </a:lnTo>
                <a:lnTo>
                  <a:pt x="556513" y="402590"/>
                </a:lnTo>
                <a:close/>
              </a:path>
              <a:path w="604012" h="588010">
                <a:moveTo>
                  <a:pt x="410080" y="474980"/>
                </a:moveTo>
                <a:lnTo>
                  <a:pt x="384899" y="477520"/>
                </a:lnTo>
                <a:lnTo>
                  <a:pt x="372490" y="480060"/>
                </a:lnTo>
                <a:lnTo>
                  <a:pt x="382931" y="506730"/>
                </a:lnTo>
                <a:lnTo>
                  <a:pt x="395919" y="505460"/>
                </a:lnTo>
                <a:lnTo>
                  <a:pt x="408430" y="505460"/>
                </a:lnTo>
                <a:lnTo>
                  <a:pt x="420497" y="504190"/>
                </a:lnTo>
                <a:lnTo>
                  <a:pt x="410080" y="474980"/>
                </a:lnTo>
                <a:close/>
              </a:path>
              <a:path w="604012" h="588010">
                <a:moveTo>
                  <a:pt x="602551" y="440690"/>
                </a:moveTo>
                <a:lnTo>
                  <a:pt x="565403" y="440690"/>
                </a:lnTo>
                <a:lnTo>
                  <a:pt x="573277" y="448310"/>
                </a:lnTo>
                <a:lnTo>
                  <a:pt x="575817" y="453390"/>
                </a:lnTo>
                <a:lnTo>
                  <a:pt x="572897" y="457200"/>
                </a:lnTo>
                <a:lnTo>
                  <a:pt x="542521" y="501650"/>
                </a:lnTo>
                <a:lnTo>
                  <a:pt x="553225" y="502920"/>
                </a:lnTo>
                <a:lnTo>
                  <a:pt x="568563" y="499110"/>
                </a:lnTo>
                <a:lnTo>
                  <a:pt x="579970" y="486410"/>
                </a:lnTo>
                <a:lnTo>
                  <a:pt x="588797" y="477520"/>
                </a:lnTo>
                <a:lnTo>
                  <a:pt x="595035" y="469900"/>
                </a:lnTo>
                <a:lnTo>
                  <a:pt x="598677" y="464820"/>
                </a:lnTo>
                <a:lnTo>
                  <a:pt x="602234" y="459740"/>
                </a:lnTo>
                <a:lnTo>
                  <a:pt x="604012" y="454660"/>
                </a:lnTo>
                <a:lnTo>
                  <a:pt x="603885" y="449580"/>
                </a:lnTo>
                <a:lnTo>
                  <a:pt x="603630" y="443230"/>
                </a:lnTo>
                <a:lnTo>
                  <a:pt x="602551" y="440690"/>
                </a:lnTo>
                <a:close/>
              </a:path>
              <a:path w="604012" h="588010">
                <a:moveTo>
                  <a:pt x="570484" y="403860"/>
                </a:moveTo>
                <a:lnTo>
                  <a:pt x="493775" y="486410"/>
                </a:lnTo>
                <a:lnTo>
                  <a:pt x="522754" y="486410"/>
                </a:lnTo>
                <a:lnTo>
                  <a:pt x="565403" y="440690"/>
                </a:lnTo>
                <a:lnTo>
                  <a:pt x="602551" y="440690"/>
                </a:lnTo>
                <a:lnTo>
                  <a:pt x="601472" y="438150"/>
                </a:lnTo>
                <a:lnTo>
                  <a:pt x="596888" y="431800"/>
                </a:lnTo>
                <a:lnTo>
                  <a:pt x="591062" y="425450"/>
                </a:lnTo>
                <a:lnTo>
                  <a:pt x="582233" y="416560"/>
                </a:lnTo>
                <a:lnTo>
                  <a:pt x="570484" y="403860"/>
                </a:lnTo>
                <a:close/>
              </a:path>
              <a:path w="604012" h="588010">
                <a:moveTo>
                  <a:pt x="517525" y="367030"/>
                </a:moveTo>
                <a:lnTo>
                  <a:pt x="427736" y="462280"/>
                </a:lnTo>
                <a:lnTo>
                  <a:pt x="443229" y="477520"/>
                </a:lnTo>
                <a:lnTo>
                  <a:pt x="513206" y="402590"/>
                </a:lnTo>
                <a:lnTo>
                  <a:pt x="556513" y="402590"/>
                </a:lnTo>
                <a:lnTo>
                  <a:pt x="517525" y="367030"/>
                </a:lnTo>
                <a:close/>
              </a:path>
              <a:path w="604012" h="588010">
                <a:moveTo>
                  <a:pt x="428498" y="419100"/>
                </a:moveTo>
                <a:lnTo>
                  <a:pt x="404305" y="427990"/>
                </a:lnTo>
                <a:lnTo>
                  <a:pt x="404243" y="435610"/>
                </a:lnTo>
                <a:lnTo>
                  <a:pt x="404135" y="440690"/>
                </a:lnTo>
                <a:lnTo>
                  <a:pt x="403441" y="452120"/>
                </a:lnTo>
                <a:lnTo>
                  <a:pt x="401954" y="466090"/>
                </a:lnTo>
                <a:lnTo>
                  <a:pt x="403364" y="466090"/>
                </a:lnTo>
                <a:lnTo>
                  <a:pt x="416015" y="464820"/>
                </a:lnTo>
                <a:lnTo>
                  <a:pt x="427239" y="457200"/>
                </a:lnTo>
                <a:lnTo>
                  <a:pt x="428017" y="444500"/>
                </a:lnTo>
                <a:lnTo>
                  <a:pt x="428431" y="431800"/>
                </a:lnTo>
                <a:lnTo>
                  <a:pt x="428498" y="419100"/>
                </a:lnTo>
                <a:close/>
              </a:path>
              <a:path w="604012" h="588010">
                <a:moveTo>
                  <a:pt x="370361" y="429260"/>
                </a:moveTo>
                <a:lnTo>
                  <a:pt x="358472" y="431800"/>
                </a:lnTo>
                <a:lnTo>
                  <a:pt x="345630" y="433070"/>
                </a:lnTo>
                <a:lnTo>
                  <a:pt x="331850" y="435610"/>
                </a:lnTo>
                <a:lnTo>
                  <a:pt x="341182" y="462280"/>
                </a:lnTo>
                <a:lnTo>
                  <a:pt x="379222" y="458470"/>
                </a:lnTo>
                <a:lnTo>
                  <a:pt x="370361" y="429260"/>
                </a:lnTo>
                <a:close/>
              </a:path>
              <a:path w="604012" h="588010">
                <a:moveTo>
                  <a:pt x="453982" y="405130"/>
                </a:moveTo>
                <a:lnTo>
                  <a:pt x="413892" y="405130"/>
                </a:lnTo>
                <a:lnTo>
                  <a:pt x="446404" y="435610"/>
                </a:lnTo>
                <a:lnTo>
                  <a:pt x="464819" y="415290"/>
                </a:lnTo>
                <a:lnTo>
                  <a:pt x="453982" y="405130"/>
                </a:lnTo>
                <a:close/>
              </a:path>
              <a:path w="604012" h="588010">
                <a:moveTo>
                  <a:pt x="414274" y="342900"/>
                </a:moveTo>
                <a:lnTo>
                  <a:pt x="396748" y="369570"/>
                </a:lnTo>
                <a:lnTo>
                  <a:pt x="406273" y="372110"/>
                </a:lnTo>
                <a:lnTo>
                  <a:pt x="411099" y="374650"/>
                </a:lnTo>
                <a:lnTo>
                  <a:pt x="370713" y="417830"/>
                </a:lnTo>
                <a:lnTo>
                  <a:pt x="387350" y="433070"/>
                </a:lnTo>
                <a:lnTo>
                  <a:pt x="413892" y="405130"/>
                </a:lnTo>
                <a:lnTo>
                  <a:pt x="453982" y="405130"/>
                </a:lnTo>
                <a:lnTo>
                  <a:pt x="432307" y="384810"/>
                </a:lnTo>
                <a:lnTo>
                  <a:pt x="443611" y="373380"/>
                </a:lnTo>
                <a:lnTo>
                  <a:pt x="489710" y="373380"/>
                </a:lnTo>
                <a:lnTo>
                  <a:pt x="487296" y="368300"/>
                </a:lnTo>
                <a:lnTo>
                  <a:pt x="500358" y="367030"/>
                </a:lnTo>
                <a:lnTo>
                  <a:pt x="477265" y="367030"/>
                </a:lnTo>
                <a:lnTo>
                  <a:pt x="462025" y="353060"/>
                </a:lnTo>
                <a:lnTo>
                  <a:pt x="463198" y="351790"/>
                </a:lnTo>
                <a:lnTo>
                  <a:pt x="432815" y="351790"/>
                </a:lnTo>
                <a:lnTo>
                  <a:pt x="426338" y="347980"/>
                </a:lnTo>
                <a:lnTo>
                  <a:pt x="414274" y="342900"/>
                </a:lnTo>
                <a:close/>
              </a:path>
              <a:path w="604012" h="588010">
                <a:moveTo>
                  <a:pt x="323151" y="393700"/>
                </a:moveTo>
                <a:lnTo>
                  <a:pt x="292134" y="393700"/>
                </a:lnTo>
                <a:lnTo>
                  <a:pt x="294926" y="405130"/>
                </a:lnTo>
                <a:lnTo>
                  <a:pt x="298753" y="417830"/>
                </a:lnTo>
                <a:lnTo>
                  <a:pt x="304486" y="430530"/>
                </a:lnTo>
                <a:lnTo>
                  <a:pt x="315076" y="425450"/>
                </a:lnTo>
                <a:lnTo>
                  <a:pt x="325757" y="412750"/>
                </a:lnTo>
                <a:lnTo>
                  <a:pt x="323998" y="398780"/>
                </a:lnTo>
                <a:lnTo>
                  <a:pt x="323151" y="393700"/>
                </a:lnTo>
                <a:close/>
              </a:path>
              <a:path w="604012" h="588010">
                <a:moveTo>
                  <a:pt x="243818" y="316230"/>
                </a:moveTo>
                <a:lnTo>
                  <a:pt x="191642" y="316230"/>
                </a:lnTo>
                <a:lnTo>
                  <a:pt x="260095" y="379730"/>
                </a:lnTo>
                <a:lnTo>
                  <a:pt x="250316" y="389890"/>
                </a:lnTo>
                <a:lnTo>
                  <a:pt x="268477" y="407670"/>
                </a:lnTo>
                <a:lnTo>
                  <a:pt x="292134" y="393700"/>
                </a:lnTo>
                <a:lnTo>
                  <a:pt x="323151" y="393700"/>
                </a:lnTo>
                <a:lnTo>
                  <a:pt x="322093" y="387350"/>
                </a:lnTo>
                <a:lnTo>
                  <a:pt x="321323" y="383540"/>
                </a:lnTo>
                <a:lnTo>
                  <a:pt x="290575" y="383540"/>
                </a:lnTo>
                <a:lnTo>
                  <a:pt x="313112" y="359410"/>
                </a:lnTo>
                <a:lnTo>
                  <a:pt x="279400" y="359410"/>
                </a:lnTo>
                <a:lnTo>
                  <a:pt x="267335" y="347980"/>
                </a:lnTo>
                <a:lnTo>
                  <a:pt x="281685" y="332740"/>
                </a:lnTo>
                <a:lnTo>
                  <a:pt x="251078" y="332740"/>
                </a:lnTo>
                <a:lnTo>
                  <a:pt x="239013" y="321310"/>
                </a:lnTo>
                <a:lnTo>
                  <a:pt x="243818" y="316230"/>
                </a:lnTo>
                <a:close/>
              </a:path>
              <a:path w="604012" h="588010">
                <a:moveTo>
                  <a:pt x="489710" y="373380"/>
                </a:moveTo>
                <a:lnTo>
                  <a:pt x="443611" y="373380"/>
                </a:lnTo>
                <a:lnTo>
                  <a:pt x="476123" y="403860"/>
                </a:lnTo>
                <a:lnTo>
                  <a:pt x="494538" y="383540"/>
                </a:lnTo>
                <a:lnTo>
                  <a:pt x="489710" y="373380"/>
                </a:lnTo>
                <a:close/>
              </a:path>
              <a:path w="604012" h="588010">
                <a:moveTo>
                  <a:pt x="320039" y="377190"/>
                </a:moveTo>
                <a:lnTo>
                  <a:pt x="290575" y="383540"/>
                </a:lnTo>
                <a:lnTo>
                  <a:pt x="321323" y="383540"/>
                </a:lnTo>
                <a:lnTo>
                  <a:pt x="320039" y="377190"/>
                </a:lnTo>
                <a:close/>
              </a:path>
              <a:path w="604012" h="588010">
                <a:moveTo>
                  <a:pt x="290612" y="144780"/>
                </a:moveTo>
                <a:lnTo>
                  <a:pt x="285872" y="154940"/>
                </a:lnTo>
                <a:lnTo>
                  <a:pt x="280512" y="165100"/>
                </a:lnTo>
                <a:lnTo>
                  <a:pt x="274530" y="176530"/>
                </a:lnTo>
                <a:lnTo>
                  <a:pt x="267927" y="187960"/>
                </a:lnTo>
                <a:lnTo>
                  <a:pt x="260702" y="199390"/>
                </a:lnTo>
                <a:lnTo>
                  <a:pt x="252856" y="212090"/>
                </a:lnTo>
                <a:lnTo>
                  <a:pt x="335689" y="289560"/>
                </a:lnTo>
                <a:lnTo>
                  <a:pt x="361537" y="321310"/>
                </a:lnTo>
                <a:lnTo>
                  <a:pt x="369786" y="341630"/>
                </a:lnTo>
                <a:lnTo>
                  <a:pt x="331850" y="341630"/>
                </a:lnTo>
                <a:lnTo>
                  <a:pt x="337588" y="369570"/>
                </a:lnTo>
                <a:lnTo>
                  <a:pt x="350628" y="369570"/>
                </a:lnTo>
                <a:lnTo>
                  <a:pt x="374903" y="372110"/>
                </a:lnTo>
                <a:lnTo>
                  <a:pt x="379315" y="349250"/>
                </a:lnTo>
                <a:lnTo>
                  <a:pt x="392403" y="345440"/>
                </a:lnTo>
                <a:lnTo>
                  <a:pt x="402907" y="340360"/>
                </a:lnTo>
                <a:lnTo>
                  <a:pt x="399646" y="330200"/>
                </a:lnTo>
                <a:lnTo>
                  <a:pt x="373444" y="287020"/>
                </a:lnTo>
                <a:lnTo>
                  <a:pt x="332486" y="246380"/>
                </a:lnTo>
                <a:lnTo>
                  <a:pt x="343788" y="234950"/>
                </a:lnTo>
                <a:lnTo>
                  <a:pt x="387116" y="234950"/>
                </a:lnTo>
                <a:lnTo>
                  <a:pt x="378906" y="227330"/>
                </a:lnTo>
                <a:lnTo>
                  <a:pt x="311150" y="227330"/>
                </a:lnTo>
                <a:lnTo>
                  <a:pt x="290449" y="207010"/>
                </a:lnTo>
                <a:lnTo>
                  <a:pt x="321437" y="154940"/>
                </a:lnTo>
                <a:lnTo>
                  <a:pt x="290612" y="144780"/>
                </a:lnTo>
                <a:close/>
              </a:path>
              <a:path w="604012" h="588010">
                <a:moveTo>
                  <a:pt x="512634" y="339090"/>
                </a:moveTo>
                <a:lnTo>
                  <a:pt x="475106" y="346710"/>
                </a:lnTo>
                <a:lnTo>
                  <a:pt x="477265" y="367030"/>
                </a:lnTo>
                <a:lnTo>
                  <a:pt x="500358" y="367030"/>
                </a:lnTo>
                <a:lnTo>
                  <a:pt x="512751" y="364490"/>
                </a:lnTo>
                <a:lnTo>
                  <a:pt x="524510" y="364490"/>
                </a:lnTo>
                <a:lnTo>
                  <a:pt x="512634" y="339090"/>
                </a:lnTo>
                <a:close/>
              </a:path>
              <a:path w="604012" h="588010">
                <a:moveTo>
                  <a:pt x="352254" y="317500"/>
                </a:moveTo>
                <a:lnTo>
                  <a:pt x="296037" y="317500"/>
                </a:lnTo>
                <a:lnTo>
                  <a:pt x="308101" y="328930"/>
                </a:lnTo>
                <a:lnTo>
                  <a:pt x="279400" y="359410"/>
                </a:lnTo>
                <a:lnTo>
                  <a:pt x="313112" y="359410"/>
                </a:lnTo>
                <a:lnTo>
                  <a:pt x="352254" y="317500"/>
                </a:lnTo>
                <a:close/>
              </a:path>
              <a:path w="604012" h="588010">
                <a:moveTo>
                  <a:pt x="475868" y="304800"/>
                </a:moveTo>
                <a:lnTo>
                  <a:pt x="432815" y="351790"/>
                </a:lnTo>
                <a:lnTo>
                  <a:pt x="463198" y="351790"/>
                </a:lnTo>
                <a:lnTo>
                  <a:pt x="492505" y="320040"/>
                </a:lnTo>
                <a:lnTo>
                  <a:pt x="475868" y="304800"/>
                </a:lnTo>
                <a:close/>
              </a:path>
              <a:path w="604012" h="588010">
                <a:moveTo>
                  <a:pt x="309481" y="290830"/>
                </a:moveTo>
                <a:lnTo>
                  <a:pt x="267842" y="290830"/>
                </a:lnTo>
                <a:lnTo>
                  <a:pt x="279907" y="302260"/>
                </a:lnTo>
                <a:lnTo>
                  <a:pt x="251078" y="332740"/>
                </a:lnTo>
                <a:lnTo>
                  <a:pt x="281685" y="332740"/>
                </a:lnTo>
                <a:lnTo>
                  <a:pt x="296037" y="317500"/>
                </a:lnTo>
                <a:lnTo>
                  <a:pt x="352254" y="317500"/>
                </a:lnTo>
                <a:lnTo>
                  <a:pt x="353440" y="316230"/>
                </a:lnTo>
                <a:lnTo>
                  <a:pt x="343593" y="307340"/>
                </a:lnTo>
                <a:lnTo>
                  <a:pt x="327278" y="307340"/>
                </a:lnTo>
                <a:lnTo>
                  <a:pt x="309481" y="290830"/>
                </a:lnTo>
                <a:close/>
              </a:path>
              <a:path w="604012" h="588010">
                <a:moveTo>
                  <a:pt x="177800" y="264160"/>
                </a:moveTo>
                <a:lnTo>
                  <a:pt x="158623" y="284480"/>
                </a:lnTo>
                <a:lnTo>
                  <a:pt x="173354" y="298450"/>
                </a:lnTo>
                <a:lnTo>
                  <a:pt x="166242" y="306070"/>
                </a:lnTo>
                <a:lnTo>
                  <a:pt x="184403" y="323850"/>
                </a:lnTo>
                <a:lnTo>
                  <a:pt x="191642" y="316230"/>
                </a:lnTo>
                <a:lnTo>
                  <a:pt x="243818" y="316230"/>
                </a:lnTo>
                <a:lnTo>
                  <a:pt x="253428" y="306070"/>
                </a:lnTo>
                <a:lnTo>
                  <a:pt x="222885" y="306070"/>
                </a:lnTo>
                <a:lnTo>
                  <a:pt x="210819" y="294640"/>
                </a:lnTo>
                <a:lnTo>
                  <a:pt x="226435" y="278130"/>
                </a:lnTo>
                <a:lnTo>
                  <a:pt x="192531" y="278130"/>
                </a:lnTo>
                <a:lnTo>
                  <a:pt x="177800" y="264160"/>
                </a:lnTo>
                <a:close/>
              </a:path>
              <a:path w="604012" h="588010">
                <a:moveTo>
                  <a:pt x="387116" y="234950"/>
                </a:moveTo>
                <a:lnTo>
                  <a:pt x="343788" y="234950"/>
                </a:lnTo>
                <a:lnTo>
                  <a:pt x="428625" y="313690"/>
                </a:lnTo>
                <a:lnTo>
                  <a:pt x="448690" y="292100"/>
                </a:lnTo>
                <a:lnTo>
                  <a:pt x="387116" y="234950"/>
                </a:lnTo>
                <a:close/>
              </a:path>
              <a:path w="604012" h="588010">
                <a:moveTo>
                  <a:pt x="335152" y="299720"/>
                </a:moveTo>
                <a:lnTo>
                  <a:pt x="327278" y="307340"/>
                </a:lnTo>
                <a:lnTo>
                  <a:pt x="343593" y="307340"/>
                </a:lnTo>
                <a:lnTo>
                  <a:pt x="335152" y="299720"/>
                </a:lnTo>
                <a:close/>
              </a:path>
              <a:path w="604012" h="588010">
                <a:moveTo>
                  <a:pt x="280730" y="264160"/>
                </a:moveTo>
                <a:lnTo>
                  <a:pt x="239649" y="264160"/>
                </a:lnTo>
                <a:lnTo>
                  <a:pt x="251713" y="275590"/>
                </a:lnTo>
                <a:lnTo>
                  <a:pt x="222885" y="306070"/>
                </a:lnTo>
                <a:lnTo>
                  <a:pt x="253428" y="306070"/>
                </a:lnTo>
                <a:lnTo>
                  <a:pt x="267842" y="290830"/>
                </a:lnTo>
                <a:lnTo>
                  <a:pt x="309481" y="290830"/>
                </a:lnTo>
                <a:lnTo>
                  <a:pt x="280730" y="264160"/>
                </a:lnTo>
                <a:close/>
              </a:path>
              <a:path w="604012" h="588010">
                <a:moveTo>
                  <a:pt x="225805" y="213360"/>
                </a:moveTo>
                <a:lnTo>
                  <a:pt x="206628" y="233680"/>
                </a:lnTo>
                <a:lnTo>
                  <a:pt x="221361" y="247650"/>
                </a:lnTo>
                <a:lnTo>
                  <a:pt x="192531" y="278130"/>
                </a:lnTo>
                <a:lnTo>
                  <a:pt x="226435" y="278130"/>
                </a:lnTo>
                <a:lnTo>
                  <a:pt x="239649" y="264160"/>
                </a:lnTo>
                <a:lnTo>
                  <a:pt x="280730" y="264160"/>
                </a:lnTo>
                <a:lnTo>
                  <a:pt x="258825" y="243840"/>
                </a:lnTo>
                <a:lnTo>
                  <a:pt x="267462" y="234950"/>
                </a:lnTo>
                <a:lnTo>
                  <a:pt x="259624" y="227330"/>
                </a:lnTo>
                <a:lnTo>
                  <a:pt x="240537" y="227330"/>
                </a:lnTo>
                <a:lnTo>
                  <a:pt x="225805" y="213360"/>
                </a:lnTo>
                <a:close/>
              </a:path>
              <a:path w="604012" h="588010">
                <a:moveTo>
                  <a:pt x="114121" y="193040"/>
                </a:moveTo>
                <a:lnTo>
                  <a:pt x="102961" y="198120"/>
                </a:lnTo>
                <a:lnTo>
                  <a:pt x="91312" y="204470"/>
                </a:lnTo>
                <a:lnTo>
                  <a:pt x="99368" y="215900"/>
                </a:lnTo>
                <a:lnTo>
                  <a:pt x="107052" y="227330"/>
                </a:lnTo>
                <a:lnTo>
                  <a:pt x="114491" y="237490"/>
                </a:lnTo>
                <a:lnTo>
                  <a:pt x="121772" y="248920"/>
                </a:lnTo>
                <a:lnTo>
                  <a:pt x="128981" y="257810"/>
                </a:lnTo>
                <a:lnTo>
                  <a:pt x="136206" y="267970"/>
                </a:lnTo>
                <a:lnTo>
                  <a:pt x="143532" y="275590"/>
                </a:lnTo>
                <a:lnTo>
                  <a:pt x="154303" y="269240"/>
                </a:lnTo>
                <a:lnTo>
                  <a:pt x="165988" y="262890"/>
                </a:lnTo>
                <a:lnTo>
                  <a:pt x="114121" y="193040"/>
                </a:lnTo>
                <a:close/>
              </a:path>
              <a:path w="604012" h="588010">
                <a:moveTo>
                  <a:pt x="89407" y="22860"/>
                </a:moveTo>
                <a:lnTo>
                  <a:pt x="68706" y="45720"/>
                </a:lnTo>
                <a:lnTo>
                  <a:pt x="87884" y="63500"/>
                </a:lnTo>
                <a:lnTo>
                  <a:pt x="47625" y="106680"/>
                </a:lnTo>
                <a:lnTo>
                  <a:pt x="106854" y="161290"/>
                </a:lnTo>
                <a:lnTo>
                  <a:pt x="116240" y="171450"/>
                </a:lnTo>
                <a:lnTo>
                  <a:pt x="124879" y="180340"/>
                </a:lnTo>
                <a:lnTo>
                  <a:pt x="154702" y="219710"/>
                </a:lnTo>
                <a:lnTo>
                  <a:pt x="161473" y="231140"/>
                </a:lnTo>
                <a:lnTo>
                  <a:pt x="169225" y="241300"/>
                </a:lnTo>
                <a:lnTo>
                  <a:pt x="181347" y="237490"/>
                </a:lnTo>
                <a:lnTo>
                  <a:pt x="193954" y="233680"/>
                </a:lnTo>
                <a:lnTo>
                  <a:pt x="190786" y="220980"/>
                </a:lnTo>
                <a:lnTo>
                  <a:pt x="191487" y="209550"/>
                </a:lnTo>
                <a:lnTo>
                  <a:pt x="203251" y="209550"/>
                </a:lnTo>
                <a:lnTo>
                  <a:pt x="216733" y="205740"/>
                </a:lnTo>
                <a:lnTo>
                  <a:pt x="217487" y="203200"/>
                </a:lnTo>
                <a:lnTo>
                  <a:pt x="181450" y="203200"/>
                </a:lnTo>
                <a:lnTo>
                  <a:pt x="177117" y="195580"/>
                </a:lnTo>
                <a:lnTo>
                  <a:pt x="171153" y="187960"/>
                </a:lnTo>
                <a:lnTo>
                  <a:pt x="163557" y="177800"/>
                </a:lnTo>
                <a:lnTo>
                  <a:pt x="154324" y="167640"/>
                </a:lnTo>
                <a:lnTo>
                  <a:pt x="143452" y="156210"/>
                </a:lnTo>
                <a:lnTo>
                  <a:pt x="130937" y="144780"/>
                </a:lnTo>
                <a:lnTo>
                  <a:pt x="150808" y="127340"/>
                </a:lnTo>
                <a:lnTo>
                  <a:pt x="150741" y="127000"/>
                </a:lnTo>
                <a:lnTo>
                  <a:pt x="112013" y="127000"/>
                </a:lnTo>
                <a:lnTo>
                  <a:pt x="87375" y="104140"/>
                </a:lnTo>
                <a:lnTo>
                  <a:pt x="107695" y="81280"/>
                </a:lnTo>
                <a:lnTo>
                  <a:pt x="151793" y="81280"/>
                </a:lnTo>
                <a:lnTo>
                  <a:pt x="128524" y="59690"/>
                </a:lnTo>
                <a:lnTo>
                  <a:pt x="145788" y="40640"/>
                </a:lnTo>
                <a:lnTo>
                  <a:pt x="108585" y="40640"/>
                </a:lnTo>
                <a:lnTo>
                  <a:pt x="89407" y="22860"/>
                </a:lnTo>
                <a:close/>
              </a:path>
              <a:path w="604012" h="588010">
                <a:moveTo>
                  <a:pt x="249174" y="217170"/>
                </a:moveTo>
                <a:lnTo>
                  <a:pt x="240537" y="227330"/>
                </a:lnTo>
                <a:lnTo>
                  <a:pt x="259624" y="227330"/>
                </a:lnTo>
                <a:lnTo>
                  <a:pt x="249174" y="217170"/>
                </a:lnTo>
                <a:close/>
              </a:path>
              <a:path w="604012" h="588010">
                <a:moveTo>
                  <a:pt x="352425" y="182880"/>
                </a:moveTo>
                <a:lnTo>
                  <a:pt x="311150" y="227330"/>
                </a:lnTo>
                <a:lnTo>
                  <a:pt x="378906" y="227330"/>
                </a:lnTo>
                <a:lnTo>
                  <a:pt x="363854" y="213360"/>
                </a:lnTo>
                <a:lnTo>
                  <a:pt x="373761" y="201930"/>
                </a:lnTo>
                <a:lnTo>
                  <a:pt x="352425" y="182880"/>
                </a:lnTo>
                <a:close/>
              </a:path>
              <a:path w="604012" h="588010">
                <a:moveTo>
                  <a:pt x="153144" y="125290"/>
                </a:moveTo>
                <a:lnTo>
                  <a:pt x="150808" y="127340"/>
                </a:lnTo>
                <a:lnTo>
                  <a:pt x="156497" y="156210"/>
                </a:lnTo>
                <a:lnTo>
                  <a:pt x="168580" y="158750"/>
                </a:lnTo>
                <a:lnTo>
                  <a:pt x="193271" y="166370"/>
                </a:lnTo>
                <a:lnTo>
                  <a:pt x="190441" y="177800"/>
                </a:lnTo>
                <a:lnTo>
                  <a:pt x="186528" y="190500"/>
                </a:lnTo>
                <a:lnTo>
                  <a:pt x="181450" y="203200"/>
                </a:lnTo>
                <a:lnTo>
                  <a:pt x="217487" y="203200"/>
                </a:lnTo>
                <a:lnTo>
                  <a:pt x="233697" y="158750"/>
                </a:lnTo>
                <a:lnTo>
                  <a:pt x="245866" y="154940"/>
                </a:lnTo>
                <a:lnTo>
                  <a:pt x="257473" y="149860"/>
                </a:lnTo>
                <a:lnTo>
                  <a:pt x="268345" y="143510"/>
                </a:lnTo>
                <a:lnTo>
                  <a:pt x="278310" y="133350"/>
                </a:lnTo>
                <a:lnTo>
                  <a:pt x="277698" y="132080"/>
                </a:lnTo>
                <a:lnTo>
                  <a:pt x="188394" y="132080"/>
                </a:lnTo>
                <a:lnTo>
                  <a:pt x="176276" y="130810"/>
                </a:lnTo>
                <a:lnTo>
                  <a:pt x="163563" y="128270"/>
                </a:lnTo>
                <a:lnTo>
                  <a:pt x="153144" y="125290"/>
                </a:lnTo>
                <a:close/>
              </a:path>
              <a:path w="604012" h="588010">
                <a:moveTo>
                  <a:pt x="75676" y="161290"/>
                </a:moveTo>
                <a:lnTo>
                  <a:pt x="62666" y="162560"/>
                </a:lnTo>
                <a:lnTo>
                  <a:pt x="50299" y="165100"/>
                </a:lnTo>
                <a:lnTo>
                  <a:pt x="38607" y="166370"/>
                </a:lnTo>
                <a:lnTo>
                  <a:pt x="49856" y="194310"/>
                </a:lnTo>
                <a:lnTo>
                  <a:pt x="75316" y="191770"/>
                </a:lnTo>
                <a:lnTo>
                  <a:pt x="87375" y="191770"/>
                </a:lnTo>
                <a:lnTo>
                  <a:pt x="75676" y="161290"/>
                </a:lnTo>
                <a:close/>
              </a:path>
              <a:path w="604012" h="588010">
                <a:moveTo>
                  <a:pt x="36189" y="115570"/>
                </a:moveTo>
                <a:lnTo>
                  <a:pt x="22698" y="116840"/>
                </a:lnTo>
                <a:lnTo>
                  <a:pt x="10625" y="119380"/>
                </a:lnTo>
                <a:lnTo>
                  <a:pt x="0" y="121920"/>
                </a:lnTo>
                <a:lnTo>
                  <a:pt x="10280" y="148590"/>
                </a:lnTo>
                <a:lnTo>
                  <a:pt x="23090" y="146050"/>
                </a:lnTo>
                <a:lnTo>
                  <a:pt x="35613" y="146050"/>
                </a:lnTo>
                <a:lnTo>
                  <a:pt x="47878" y="144780"/>
                </a:lnTo>
                <a:lnTo>
                  <a:pt x="36189" y="115570"/>
                </a:lnTo>
                <a:close/>
              </a:path>
              <a:path w="604012" h="588010">
                <a:moveTo>
                  <a:pt x="220446" y="95250"/>
                </a:moveTo>
                <a:lnTo>
                  <a:pt x="187372" y="95250"/>
                </a:lnTo>
                <a:lnTo>
                  <a:pt x="190931" y="106680"/>
                </a:lnTo>
                <a:lnTo>
                  <a:pt x="191581" y="119380"/>
                </a:lnTo>
                <a:lnTo>
                  <a:pt x="188394" y="132080"/>
                </a:lnTo>
                <a:lnTo>
                  <a:pt x="277698" y="132080"/>
                </a:lnTo>
                <a:lnTo>
                  <a:pt x="274023" y="124460"/>
                </a:lnTo>
                <a:lnTo>
                  <a:pt x="226643" y="124460"/>
                </a:lnTo>
                <a:lnTo>
                  <a:pt x="224722" y="111760"/>
                </a:lnTo>
                <a:lnTo>
                  <a:pt x="221772" y="99060"/>
                </a:lnTo>
                <a:lnTo>
                  <a:pt x="220446" y="95250"/>
                </a:lnTo>
                <a:close/>
              </a:path>
              <a:path w="604012" h="588010">
                <a:moveTo>
                  <a:pt x="150240" y="124460"/>
                </a:moveTo>
                <a:lnTo>
                  <a:pt x="150808" y="127340"/>
                </a:lnTo>
                <a:lnTo>
                  <a:pt x="153144" y="125290"/>
                </a:lnTo>
                <a:lnTo>
                  <a:pt x="150240" y="124460"/>
                </a:lnTo>
                <a:close/>
              </a:path>
              <a:path w="604012" h="588010">
                <a:moveTo>
                  <a:pt x="151793" y="81280"/>
                </a:moveTo>
                <a:lnTo>
                  <a:pt x="107695" y="81280"/>
                </a:lnTo>
                <a:lnTo>
                  <a:pt x="132334" y="105410"/>
                </a:lnTo>
                <a:lnTo>
                  <a:pt x="112013" y="127000"/>
                </a:lnTo>
                <a:lnTo>
                  <a:pt x="150741" y="127000"/>
                </a:lnTo>
                <a:lnTo>
                  <a:pt x="150240" y="124460"/>
                </a:lnTo>
                <a:lnTo>
                  <a:pt x="154090" y="124460"/>
                </a:lnTo>
                <a:lnTo>
                  <a:pt x="187372" y="95250"/>
                </a:lnTo>
                <a:lnTo>
                  <a:pt x="220446" y="95250"/>
                </a:lnTo>
                <a:lnTo>
                  <a:pt x="217794" y="87630"/>
                </a:lnTo>
                <a:lnTo>
                  <a:pt x="215570" y="82550"/>
                </a:lnTo>
                <a:lnTo>
                  <a:pt x="153162" y="82550"/>
                </a:lnTo>
                <a:lnTo>
                  <a:pt x="151793" y="81280"/>
                </a:lnTo>
                <a:close/>
              </a:path>
              <a:path w="604012" h="588010">
                <a:moveTo>
                  <a:pt x="154090" y="124460"/>
                </a:moveTo>
                <a:lnTo>
                  <a:pt x="150240" y="124460"/>
                </a:lnTo>
                <a:lnTo>
                  <a:pt x="153144" y="125290"/>
                </a:lnTo>
                <a:lnTo>
                  <a:pt x="154090" y="124460"/>
                </a:lnTo>
                <a:close/>
              </a:path>
              <a:path w="604012" h="588010">
                <a:moveTo>
                  <a:pt x="262453" y="113030"/>
                </a:moveTo>
                <a:lnTo>
                  <a:pt x="250557" y="119380"/>
                </a:lnTo>
                <a:lnTo>
                  <a:pt x="238627" y="123190"/>
                </a:lnTo>
                <a:lnTo>
                  <a:pt x="226643" y="124460"/>
                </a:lnTo>
                <a:lnTo>
                  <a:pt x="274023" y="124460"/>
                </a:lnTo>
                <a:lnTo>
                  <a:pt x="272798" y="121920"/>
                </a:lnTo>
                <a:lnTo>
                  <a:pt x="262453" y="113030"/>
                </a:lnTo>
                <a:close/>
              </a:path>
              <a:path w="604012" h="588010">
                <a:moveTo>
                  <a:pt x="187198" y="45720"/>
                </a:moveTo>
                <a:lnTo>
                  <a:pt x="153162" y="82550"/>
                </a:lnTo>
                <a:lnTo>
                  <a:pt x="215570" y="82550"/>
                </a:lnTo>
                <a:lnTo>
                  <a:pt x="212789" y="76200"/>
                </a:lnTo>
                <a:lnTo>
                  <a:pt x="206755" y="64770"/>
                </a:lnTo>
                <a:lnTo>
                  <a:pt x="187198" y="45720"/>
                </a:lnTo>
                <a:close/>
              </a:path>
              <a:path w="604012" h="588010">
                <a:moveTo>
                  <a:pt x="182244" y="39370"/>
                </a:moveTo>
                <a:lnTo>
                  <a:pt x="146938" y="39370"/>
                </a:lnTo>
                <a:lnTo>
                  <a:pt x="162305" y="59690"/>
                </a:lnTo>
                <a:lnTo>
                  <a:pt x="182244" y="39370"/>
                </a:lnTo>
                <a:close/>
              </a:path>
              <a:path w="604012" h="588010">
                <a:moveTo>
                  <a:pt x="147192" y="0"/>
                </a:moveTo>
                <a:lnTo>
                  <a:pt x="108585" y="40640"/>
                </a:lnTo>
                <a:lnTo>
                  <a:pt x="145788" y="40640"/>
                </a:lnTo>
                <a:lnTo>
                  <a:pt x="146938" y="39370"/>
                </a:lnTo>
                <a:lnTo>
                  <a:pt x="182244" y="39370"/>
                </a:lnTo>
                <a:lnTo>
                  <a:pt x="165988" y="16510"/>
                </a:lnTo>
                <a:lnTo>
                  <a:pt x="147192" y="0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63854" name="组合 45"/>
          <p:cNvGrpSpPr>
            <a:grpSpLocks/>
          </p:cNvGrpSpPr>
          <p:nvPr/>
        </p:nvGrpSpPr>
        <p:grpSpPr bwMode="auto">
          <a:xfrm>
            <a:off x="1692275" y="1677988"/>
            <a:ext cx="1603375" cy="415925"/>
            <a:chOff x="1691639" y="1677925"/>
            <a:chExt cx="1604772" cy="416051"/>
          </a:xfrm>
        </p:grpSpPr>
        <p:grpSp>
          <p:nvGrpSpPr>
            <p:cNvPr id="163855" name="组合 8"/>
            <p:cNvGrpSpPr>
              <a:grpSpLocks/>
            </p:cNvGrpSpPr>
            <p:nvPr/>
          </p:nvGrpSpPr>
          <p:grpSpPr bwMode="auto">
            <a:xfrm>
              <a:off x="1796795" y="1677925"/>
              <a:ext cx="1499616" cy="416051"/>
              <a:chOff x="1796795" y="1677925"/>
              <a:chExt cx="1499616" cy="416051"/>
            </a:xfrm>
          </p:grpSpPr>
          <p:sp>
            <p:nvSpPr>
              <p:cNvPr id="163856" name="object 17"/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796506" y="1677925"/>
                <a:ext cx="1499905" cy="416051"/>
              </a:xfrm>
              <a:custGeom>
                <a:avLst/>
                <a:gdLst>
                  <a:gd name="T0" fmla="*/ 69342 w 1499616"/>
                  <a:gd name="T1" fmla="*/ 0 h 416051"/>
                  <a:gd name="T2" fmla="*/ 29359 w 1499616"/>
                  <a:gd name="T3" fmla="*/ 12647 h 416051"/>
                  <a:gd name="T4" fmla="*/ 4359 w 1499616"/>
                  <a:gd name="T5" fmla="*/ 45048 h 416051"/>
                  <a:gd name="T6" fmla="*/ 0 w 1499616"/>
                  <a:gd name="T7" fmla="*/ 346710 h 416051"/>
                  <a:gd name="T8" fmla="*/ 1507 w 1499616"/>
                  <a:gd name="T9" fmla="*/ 361189 h 416051"/>
                  <a:gd name="T10" fmla="*/ 21663 w 1499616"/>
                  <a:gd name="T11" fmla="*/ 397101 h 416051"/>
                  <a:gd name="T12" fmla="*/ 58801 w 1499616"/>
                  <a:gd name="T13" fmla="*/ 415259 h 416051"/>
                  <a:gd name="T14" fmla="*/ 1430274 w 1499616"/>
                  <a:gd name="T15" fmla="*/ 416051 h 416051"/>
                  <a:gd name="T16" fmla="*/ 1444753 w 1499616"/>
                  <a:gd name="T17" fmla="*/ 414544 h 416051"/>
                  <a:gd name="T18" fmla="*/ 1480665 w 1499616"/>
                  <a:gd name="T19" fmla="*/ 394388 h 416051"/>
                  <a:gd name="T20" fmla="*/ 1498823 w 1499616"/>
                  <a:gd name="T21" fmla="*/ 357250 h 416051"/>
                  <a:gd name="T22" fmla="*/ 1499616 w 1499616"/>
                  <a:gd name="T23" fmla="*/ 69341 h 416051"/>
                  <a:gd name="T24" fmla="*/ 1498108 w 1499616"/>
                  <a:gd name="T25" fmla="*/ 54862 h 416051"/>
                  <a:gd name="T26" fmla="*/ 1477952 w 1499616"/>
                  <a:gd name="T27" fmla="*/ 18950 h 416051"/>
                  <a:gd name="T28" fmla="*/ 1440814 w 1499616"/>
                  <a:gd name="T29" fmla="*/ 792 h 416051"/>
                  <a:gd name="T30" fmla="*/ 69342 w 1499616"/>
                  <a:gd name="T31" fmla="*/ 0 h 416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9616" h="416051">
                    <a:moveTo>
                      <a:pt x="69342" y="0"/>
                    </a:moveTo>
                    <a:lnTo>
                      <a:pt x="29359" y="12647"/>
                    </a:lnTo>
                    <a:lnTo>
                      <a:pt x="4359" y="45048"/>
                    </a:lnTo>
                    <a:lnTo>
                      <a:pt x="0" y="346710"/>
                    </a:lnTo>
                    <a:lnTo>
                      <a:pt x="1507" y="361189"/>
                    </a:lnTo>
                    <a:lnTo>
                      <a:pt x="21663" y="397101"/>
                    </a:lnTo>
                    <a:lnTo>
                      <a:pt x="58801" y="415259"/>
                    </a:lnTo>
                    <a:lnTo>
                      <a:pt x="1430274" y="416051"/>
                    </a:lnTo>
                    <a:lnTo>
                      <a:pt x="1444753" y="414544"/>
                    </a:lnTo>
                    <a:lnTo>
                      <a:pt x="1480665" y="394388"/>
                    </a:lnTo>
                    <a:lnTo>
                      <a:pt x="1498823" y="357250"/>
                    </a:lnTo>
                    <a:lnTo>
                      <a:pt x="1499616" y="69341"/>
                    </a:lnTo>
                    <a:lnTo>
                      <a:pt x="1498108" y="54862"/>
                    </a:lnTo>
                    <a:lnTo>
                      <a:pt x="1477952" y="18950"/>
                    </a:lnTo>
                    <a:lnTo>
                      <a:pt x="1440814" y="792"/>
                    </a:lnTo>
                    <a:lnTo>
                      <a:pt x="693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63857" name="object 18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896606" y="1716037"/>
                <a:ext cx="1307650" cy="301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127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zh-CN" altLang="zh-CN" sz="200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土耳其海峡</a:t>
                </a:r>
              </a:p>
            </p:txBody>
          </p:sp>
        </p:grpSp>
        <p:sp>
          <p:nvSpPr>
            <p:cNvPr id="163858" name="object 19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1691639" y="1797023"/>
              <a:ext cx="128700" cy="177854"/>
            </a:xfrm>
            <a:custGeom>
              <a:avLst/>
              <a:gdLst>
                <a:gd name="T0" fmla="*/ 128016 w 128016"/>
                <a:gd name="T1" fmla="*/ 0 h 178307"/>
                <a:gd name="T2" fmla="*/ 0 w 128016"/>
                <a:gd name="T3" fmla="*/ 89153 h 178307"/>
                <a:gd name="T4" fmla="*/ 128016 w 128016"/>
                <a:gd name="T5" fmla="*/ 178307 h 178307"/>
                <a:gd name="T6" fmla="*/ 128016 w 128016"/>
                <a:gd name="T7" fmla="*/ 0 h 178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016" h="178307">
                  <a:moveTo>
                    <a:pt x="128016" y="0"/>
                  </a:moveTo>
                  <a:lnTo>
                    <a:pt x="0" y="89153"/>
                  </a:lnTo>
                  <a:lnTo>
                    <a:pt x="128016" y="178307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163859" name="object 2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46800" y="1222375"/>
            <a:ext cx="20764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西亚的位置空白图</a:t>
            </a:r>
          </a:p>
        </p:txBody>
      </p:sp>
      <p:sp>
        <p:nvSpPr>
          <p:cNvPr id="163860" name="矩形 2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77925" y="4297363"/>
            <a:ext cx="4540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>
            <a:spAutoFit/>
          </a:bodyPr>
          <a:lstStyle>
            <a:lvl1pPr marL="12700"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8032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ts val="4663"/>
              </a:lnSpc>
            </a:pPr>
            <a:r>
              <a:rPr lang="zh-CN" altLang="en-US" sz="2800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非</a:t>
            </a:r>
          </a:p>
          <a:p>
            <a:pPr eaLnBrk="1" hangingPunct="1">
              <a:lnSpc>
                <a:spcPts val="4663"/>
              </a:lnSpc>
            </a:pPr>
            <a:r>
              <a:rPr lang="zh-CN" altLang="en-US" sz="2800" b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洲</a:t>
            </a:r>
          </a:p>
        </p:txBody>
      </p:sp>
      <p:grpSp>
        <p:nvGrpSpPr>
          <p:cNvPr id="163861" name="组合 46"/>
          <p:cNvGrpSpPr>
            <a:grpSpLocks/>
          </p:cNvGrpSpPr>
          <p:nvPr/>
        </p:nvGrpSpPr>
        <p:grpSpPr bwMode="auto">
          <a:xfrm>
            <a:off x="565150" y="3411538"/>
            <a:ext cx="1592263" cy="419100"/>
            <a:chOff x="565783" y="3411658"/>
            <a:chExt cx="1592199" cy="418785"/>
          </a:xfrm>
        </p:grpSpPr>
        <p:sp>
          <p:nvSpPr>
            <p:cNvPr id="163862" name="object 16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029399" y="3497319"/>
              <a:ext cx="128583" cy="179252"/>
            </a:xfrm>
            <a:custGeom>
              <a:avLst/>
              <a:gdLst>
                <a:gd name="T0" fmla="*/ 0 w 128015"/>
                <a:gd name="T1" fmla="*/ 0 h 178308"/>
                <a:gd name="T2" fmla="*/ 0 w 128015"/>
                <a:gd name="T3" fmla="*/ 178308 h 178308"/>
                <a:gd name="T4" fmla="*/ 128015 w 128015"/>
                <a:gd name="T5" fmla="*/ 89154 h 178308"/>
                <a:gd name="T6" fmla="*/ 0 w 128015"/>
                <a:gd name="T7" fmla="*/ 0 h 178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015" h="178308">
                  <a:moveTo>
                    <a:pt x="0" y="0"/>
                  </a:moveTo>
                  <a:lnTo>
                    <a:pt x="0" y="178308"/>
                  </a:lnTo>
                  <a:lnTo>
                    <a:pt x="128015" y="89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grpSp>
          <p:nvGrpSpPr>
            <p:cNvPr id="163863" name="组合 3"/>
            <p:cNvGrpSpPr>
              <a:grpSpLocks/>
            </p:cNvGrpSpPr>
            <p:nvPr/>
          </p:nvGrpSpPr>
          <p:grpSpPr bwMode="auto">
            <a:xfrm>
              <a:off x="565783" y="3411658"/>
              <a:ext cx="1592199" cy="418785"/>
              <a:chOff x="-511700" y="3453870"/>
              <a:chExt cx="1592199" cy="418785"/>
            </a:xfrm>
          </p:grpSpPr>
          <p:sp>
            <p:nvSpPr>
              <p:cNvPr id="163864" name="object 15"/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-511700" y="3457043"/>
                <a:ext cx="1500128" cy="415612"/>
              </a:xfrm>
              <a:custGeom>
                <a:avLst/>
                <a:gdLst>
                  <a:gd name="T0" fmla="*/ 1430274 w 1499615"/>
                  <a:gd name="T1" fmla="*/ 0 h 416052"/>
                  <a:gd name="T2" fmla="*/ 58816 w 1499615"/>
                  <a:gd name="T3" fmla="*/ 792 h 416052"/>
                  <a:gd name="T4" fmla="*/ 21687 w 1499615"/>
                  <a:gd name="T5" fmla="*/ 18950 h 416052"/>
                  <a:gd name="T6" fmla="*/ 1510 w 1499615"/>
                  <a:gd name="T7" fmla="*/ 54862 h 416052"/>
                  <a:gd name="T8" fmla="*/ 0 w 1499615"/>
                  <a:gd name="T9" fmla="*/ 69342 h 416052"/>
                  <a:gd name="T10" fmla="*/ 794 w 1499615"/>
                  <a:gd name="T11" fmla="*/ 357250 h 416052"/>
                  <a:gd name="T12" fmla="*/ 18973 w 1499615"/>
                  <a:gd name="T13" fmla="*/ 394388 h 416052"/>
                  <a:gd name="T14" fmla="*/ 54881 w 1499615"/>
                  <a:gd name="T15" fmla="*/ 414544 h 416052"/>
                  <a:gd name="T16" fmla="*/ 69342 w 1499615"/>
                  <a:gd name="T17" fmla="*/ 416052 h 416052"/>
                  <a:gd name="T18" fmla="*/ 1440814 w 1499615"/>
                  <a:gd name="T19" fmla="*/ 415259 h 416052"/>
                  <a:gd name="T20" fmla="*/ 1477952 w 1499615"/>
                  <a:gd name="T21" fmla="*/ 397101 h 416052"/>
                  <a:gd name="T22" fmla="*/ 1498108 w 1499615"/>
                  <a:gd name="T23" fmla="*/ 361189 h 416052"/>
                  <a:gd name="T24" fmla="*/ 1499615 w 1499615"/>
                  <a:gd name="T25" fmla="*/ 346710 h 416052"/>
                  <a:gd name="T26" fmla="*/ 1498823 w 1499615"/>
                  <a:gd name="T27" fmla="*/ 58801 h 416052"/>
                  <a:gd name="T28" fmla="*/ 1480665 w 1499615"/>
                  <a:gd name="T29" fmla="*/ 21663 h 416052"/>
                  <a:gd name="T30" fmla="*/ 1444753 w 1499615"/>
                  <a:gd name="T31" fmla="*/ 1507 h 416052"/>
                  <a:gd name="T32" fmla="*/ 1430274 w 1499615"/>
                  <a:gd name="T33" fmla="*/ 0 h 41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9615" h="416052">
                    <a:moveTo>
                      <a:pt x="1430274" y="0"/>
                    </a:moveTo>
                    <a:lnTo>
                      <a:pt x="58816" y="792"/>
                    </a:lnTo>
                    <a:lnTo>
                      <a:pt x="21687" y="18950"/>
                    </a:lnTo>
                    <a:lnTo>
                      <a:pt x="1510" y="54862"/>
                    </a:lnTo>
                    <a:lnTo>
                      <a:pt x="0" y="69342"/>
                    </a:lnTo>
                    <a:lnTo>
                      <a:pt x="794" y="357250"/>
                    </a:lnTo>
                    <a:lnTo>
                      <a:pt x="18973" y="394388"/>
                    </a:lnTo>
                    <a:lnTo>
                      <a:pt x="54881" y="414544"/>
                    </a:lnTo>
                    <a:lnTo>
                      <a:pt x="69342" y="416052"/>
                    </a:lnTo>
                    <a:lnTo>
                      <a:pt x="1440814" y="415259"/>
                    </a:lnTo>
                    <a:lnTo>
                      <a:pt x="1477952" y="397101"/>
                    </a:lnTo>
                    <a:lnTo>
                      <a:pt x="1498108" y="361189"/>
                    </a:lnTo>
                    <a:lnTo>
                      <a:pt x="1499615" y="346710"/>
                    </a:lnTo>
                    <a:lnTo>
                      <a:pt x="1498823" y="58801"/>
                    </a:lnTo>
                    <a:lnTo>
                      <a:pt x="1480665" y="21663"/>
                    </a:lnTo>
                    <a:lnTo>
                      <a:pt x="1444753" y="1507"/>
                    </a:lnTo>
                    <a:lnTo>
                      <a:pt x="14302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63865" name="矩形 23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-399393" y="3453870"/>
                <a:ext cx="147989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127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苏伊士运河</a:t>
                </a:r>
              </a:p>
            </p:txBody>
          </p:sp>
        </p:grpSp>
      </p:grpSp>
      <p:grpSp>
        <p:nvGrpSpPr>
          <p:cNvPr id="163866" name="组合 47"/>
          <p:cNvGrpSpPr>
            <a:grpSpLocks/>
          </p:cNvGrpSpPr>
          <p:nvPr/>
        </p:nvGrpSpPr>
        <p:grpSpPr bwMode="auto">
          <a:xfrm>
            <a:off x="5627688" y="3997325"/>
            <a:ext cx="1935162" cy="415925"/>
            <a:chOff x="5628132" y="3997955"/>
            <a:chExt cx="1934653" cy="416051"/>
          </a:xfrm>
        </p:grpSpPr>
        <p:sp>
          <p:nvSpPr>
            <p:cNvPr id="163867" name="object 21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628132" y="4118642"/>
              <a:ext cx="128553" cy="179442"/>
            </a:xfrm>
            <a:custGeom>
              <a:avLst/>
              <a:gdLst>
                <a:gd name="T0" fmla="*/ 128015 w 128015"/>
                <a:gd name="T1" fmla="*/ 0 h 178307"/>
                <a:gd name="T2" fmla="*/ 0 w 128015"/>
                <a:gd name="T3" fmla="*/ 89153 h 178307"/>
                <a:gd name="T4" fmla="*/ 128015 w 128015"/>
                <a:gd name="T5" fmla="*/ 178307 h 178307"/>
                <a:gd name="T6" fmla="*/ 128015 w 128015"/>
                <a:gd name="T7" fmla="*/ 0 h 178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015" h="178307">
                  <a:moveTo>
                    <a:pt x="128015" y="0"/>
                  </a:moveTo>
                  <a:lnTo>
                    <a:pt x="0" y="89153"/>
                  </a:lnTo>
                  <a:lnTo>
                    <a:pt x="128015" y="17830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grpSp>
          <p:nvGrpSpPr>
            <p:cNvPr id="163868" name="组合 9"/>
            <p:cNvGrpSpPr>
              <a:grpSpLocks/>
            </p:cNvGrpSpPr>
            <p:nvPr/>
          </p:nvGrpSpPr>
          <p:grpSpPr bwMode="auto">
            <a:xfrm>
              <a:off x="5744635" y="3997955"/>
              <a:ext cx="1818150" cy="416051"/>
              <a:chOff x="5756147" y="4000500"/>
              <a:chExt cx="1818150" cy="416051"/>
            </a:xfrm>
          </p:grpSpPr>
          <p:sp>
            <p:nvSpPr>
              <p:cNvPr id="163869" name="object 20"/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5755500" y="4000500"/>
                <a:ext cx="1788643" cy="416051"/>
              </a:xfrm>
              <a:custGeom>
                <a:avLst/>
                <a:gdLst>
                  <a:gd name="T0" fmla="*/ 69342 w 1787652"/>
                  <a:gd name="T1" fmla="*/ 0 h 416051"/>
                  <a:gd name="T2" fmla="*/ 29359 w 1787652"/>
                  <a:gd name="T3" fmla="*/ 12647 h 416051"/>
                  <a:gd name="T4" fmla="*/ 4359 w 1787652"/>
                  <a:gd name="T5" fmla="*/ 45048 h 416051"/>
                  <a:gd name="T6" fmla="*/ 0 w 1787652"/>
                  <a:gd name="T7" fmla="*/ 346709 h 416051"/>
                  <a:gd name="T8" fmla="*/ 1507 w 1787652"/>
                  <a:gd name="T9" fmla="*/ 361189 h 416051"/>
                  <a:gd name="T10" fmla="*/ 21663 w 1787652"/>
                  <a:gd name="T11" fmla="*/ 397101 h 416051"/>
                  <a:gd name="T12" fmla="*/ 58801 w 1787652"/>
                  <a:gd name="T13" fmla="*/ 415259 h 416051"/>
                  <a:gd name="T14" fmla="*/ 1718310 w 1787652"/>
                  <a:gd name="T15" fmla="*/ 416051 h 416051"/>
                  <a:gd name="T16" fmla="*/ 1732789 w 1787652"/>
                  <a:gd name="T17" fmla="*/ 414544 h 416051"/>
                  <a:gd name="T18" fmla="*/ 1768701 w 1787652"/>
                  <a:gd name="T19" fmla="*/ 394388 h 416051"/>
                  <a:gd name="T20" fmla="*/ 1786859 w 1787652"/>
                  <a:gd name="T21" fmla="*/ 357250 h 416051"/>
                  <a:gd name="T22" fmla="*/ 1787652 w 1787652"/>
                  <a:gd name="T23" fmla="*/ 69341 h 416051"/>
                  <a:gd name="T24" fmla="*/ 1786144 w 1787652"/>
                  <a:gd name="T25" fmla="*/ 54862 h 416051"/>
                  <a:gd name="T26" fmla="*/ 1765988 w 1787652"/>
                  <a:gd name="T27" fmla="*/ 18950 h 416051"/>
                  <a:gd name="T28" fmla="*/ 1728850 w 1787652"/>
                  <a:gd name="T29" fmla="*/ 792 h 416051"/>
                  <a:gd name="T30" fmla="*/ 69342 w 1787652"/>
                  <a:gd name="T31" fmla="*/ 0 h 416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7652" h="416051">
                    <a:moveTo>
                      <a:pt x="69342" y="0"/>
                    </a:moveTo>
                    <a:lnTo>
                      <a:pt x="29359" y="12647"/>
                    </a:lnTo>
                    <a:lnTo>
                      <a:pt x="4359" y="45048"/>
                    </a:lnTo>
                    <a:lnTo>
                      <a:pt x="0" y="346709"/>
                    </a:lnTo>
                    <a:lnTo>
                      <a:pt x="1507" y="361189"/>
                    </a:lnTo>
                    <a:lnTo>
                      <a:pt x="21663" y="397101"/>
                    </a:lnTo>
                    <a:lnTo>
                      <a:pt x="58801" y="415259"/>
                    </a:lnTo>
                    <a:lnTo>
                      <a:pt x="1718310" y="416051"/>
                    </a:lnTo>
                    <a:lnTo>
                      <a:pt x="1732789" y="414544"/>
                    </a:lnTo>
                    <a:lnTo>
                      <a:pt x="1768701" y="394388"/>
                    </a:lnTo>
                    <a:lnTo>
                      <a:pt x="1786859" y="357250"/>
                    </a:lnTo>
                    <a:lnTo>
                      <a:pt x="1787652" y="69341"/>
                    </a:lnTo>
                    <a:lnTo>
                      <a:pt x="1786144" y="54862"/>
                    </a:lnTo>
                    <a:lnTo>
                      <a:pt x="1765988" y="18950"/>
                    </a:lnTo>
                    <a:lnTo>
                      <a:pt x="1728850" y="792"/>
                    </a:lnTo>
                    <a:lnTo>
                      <a:pt x="693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63870" name="矩形 2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5825100" y="4008470"/>
                <a:ext cx="174919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127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霍尔木兹海峡</a:t>
                </a:r>
              </a:p>
            </p:txBody>
          </p:sp>
        </p:grpSp>
      </p:grpSp>
      <p:sp>
        <p:nvSpPr>
          <p:cNvPr id="163871" name="矩形 2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46800" y="5476875"/>
            <a:ext cx="1549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8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阿拉伯海</a:t>
            </a:r>
            <a:endParaRPr lang="zh-CN" altLang="en-US" sz="18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615" name="椭圆 1"/>
          <p:cNvSpPr/>
          <p:nvPr>
            <p:custDataLst>
              <p:tags r:id="rId12"/>
            </p:custDataLst>
          </p:nvPr>
        </p:nvSpPr>
        <p:spPr>
          <a:xfrm rot="15832991">
            <a:off x="1897857" y="3413919"/>
            <a:ext cx="654050" cy="38893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873" name="object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20580000">
            <a:off x="4630738" y="1231900"/>
            <a:ext cx="3984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里</a:t>
            </a:r>
            <a:endParaRPr lang="en-US" altLang="zh-CN" sz="200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200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zh-CN" sz="200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</a:t>
            </a:r>
            <a:endParaRPr lang="zh-CN" altLang="zh-CN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617" name="椭圆 44"/>
          <p:cNvSpPr/>
          <p:nvPr>
            <p:custDataLst>
              <p:tags r:id="rId14"/>
            </p:custDataLst>
          </p:nvPr>
        </p:nvSpPr>
        <p:spPr>
          <a:xfrm rot="15832991">
            <a:off x="5190332" y="4148931"/>
            <a:ext cx="654050" cy="38893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618" name="椭圆 48"/>
          <p:cNvSpPr/>
          <p:nvPr>
            <p:custDataLst>
              <p:tags r:id="rId15"/>
            </p:custDataLst>
          </p:nvPr>
        </p:nvSpPr>
        <p:spPr>
          <a:xfrm rot="19394082">
            <a:off x="1096963" y="1712913"/>
            <a:ext cx="850900" cy="3111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619" name="椭圆 50"/>
          <p:cNvSpPr/>
          <p:nvPr>
            <p:custDataLst>
              <p:tags r:id="rId16"/>
            </p:custDataLst>
          </p:nvPr>
        </p:nvSpPr>
        <p:spPr>
          <a:xfrm rot="15832991">
            <a:off x="3389313" y="5951538"/>
            <a:ext cx="654050" cy="3873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620" name="Rectangle 3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988" y="138113"/>
            <a:ext cx="3330575" cy="523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交通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位置：</a:t>
            </a:r>
          </a:p>
        </p:txBody>
      </p:sp>
      <p:pic>
        <p:nvPicPr>
          <p:cNvPr id="38" name="Picture 2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86" y="804862"/>
            <a:ext cx="3505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16"/>
          <p:cNvSpPr/>
          <p:nvPr>
            <p:custDataLst>
              <p:tags r:id="rId18"/>
            </p:custDataLst>
          </p:nvPr>
        </p:nvSpPr>
        <p:spPr>
          <a:xfrm>
            <a:off x="3716338" y="115793"/>
            <a:ext cx="4326226" cy="6463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BF8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古代的“丝绸之路”，现代的东西方海、陆、空交通要冲</a:t>
            </a:r>
          </a:p>
        </p:txBody>
      </p:sp>
    </p:spTree>
    <p:extLst>
      <p:ext uri="{BB962C8B-B14F-4D97-AF65-F5344CB8AC3E}">
        <p14:creationId xmlns:p14="http://schemas.microsoft.com/office/powerpoint/2010/main" val="151401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6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5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7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7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8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5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2956</Words>
  <Application>Microsoft Office PowerPoint</Application>
  <PresentationFormat>全屏显示(4:3)</PresentationFormat>
  <Paragraphs>346</Paragraphs>
  <Slides>66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82" baseType="lpstr">
      <vt:lpstr>等线</vt:lpstr>
      <vt:lpstr>仿宋</vt:lpstr>
      <vt:lpstr>黑体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Office 主题</vt:lpstr>
      <vt:lpstr>Bitmap Image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西亚=中东-埃及+阿富汗-土耳其欧洲部分</vt:lpstr>
      <vt:lpstr>PowerPoint 演示文稿</vt:lpstr>
      <vt:lpstr>PowerPoint 演示文稿</vt:lpstr>
      <vt:lpstr>PowerPoint 演示文稿</vt:lpstr>
      <vt:lpstr>死海不“死”</vt:lpstr>
      <vt:lpstr>死海之“死”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中东地区的海水淡化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339</cp:revision>
  <dcterms:created xsi:type="dcterms:W3CDTF">2018-12-23T05:02:00Z</dcterms:created>
  <dcterms:modified xsi:type="dcterms:W3CDTF">2020-10-29T08:49:22Z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